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3" r:id="rId1"/>
  </p:sldMasterIdLst>
  <p:notesMasterIdLst>
    <p:notesMasterId r:id="rId19"/>
  </p:notesMasterIdLst>
  <p:handoutMasterIdLst>
    <p:handoutMasterId r:id="rId20"/>
  </p:handoutMasterIdLst>
  <p:sldIdLst>
    <p:sldId id="260" r:id="rId2"/>
    <p:sldId id="263" r:id="rId3"/>
    <p:sldId id="271" r:id="rId4"/>
    <p:sldId id="288" r:id="rId5"/>
    <p:sldId id="272" r:id="rId6"/>
    <p:sldId id="273" r:id="rId7"/>
    <p:sldId id="282" r:id="rId8"/>
    <p:sldId id="284" r:id="rId9"/>
    <p:sldId id="283" r:id="rId10"/>
    <p:sldId id="285" r:id="rId11"/>
    <p:sldId id="277" r:id="rId12"/>
    <p:sldId id="278" r:id="rId13"/>
    <p:sldId id="279" r:id="rId14"/>
    <p:sldId id="274" r:id="rId15"/>
    <p:sldId id="280" r:id="rId16"/>
    <p:sldId id="281" r:id="rId17"/>
    <p:sldId id="268" r:id="rId1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19500"/>
    <a:srgbClr val="007836"/>
    <a:srgbClr val="BE0F34"/>
    <a:srgbClr val="820150"/>
    <a:srgbClr val="502D7F"/>
    <a:srgbClr val="00338E"/>
    <a:srgbClr val="0081AB"/>
    <a:srgbClr val="758F9D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76030" autoAdjust="0"/>
  </p:normalViewPr>
  <p:slideViewPr>
    <p:cSldViewPr snapToGrid="0" snapToObjects="1">
      <p:cViewPr varScale="1">
        <p:scale>
          <a:sx n="74" d="100"/>
          <a:sy n="74" d="100"/>
        </p:scale>
        <p:origin x="6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0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1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6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2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1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8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64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0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5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3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August 10, 2021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8/10/2021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4161" y="2456890"/>
            <a:ext cx="4572001" cy="1590675"/>
          </a:xfrm>
          <a:prstGeom prst="rect">
            <a:avLst/>
          </a:prstGeom>
        </p:spPr>
        <p:txBody>
          <a:bodyPr lIns="0" anchor="b"/>
          <a:lstStyle>
            <a:lvl1pPr algn="r"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3500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3" r:id="rId9"/>
    <p:sldLayoutId id="214748373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file:///D:\Projects\001_SRNModel\ModelingAnalysis\figures\fig_outputs\India\Reference_IMFRecession_LAMPOn\XanthosWatSup\anim_xanthos_grid_India_watSup_Runoff_2005to2050_KMEANS_OWNSCALELegend.png" TargetMode="External"/><Relationship Id="rId18" Type="http://schemas.openxmlformats.org/officeDocument/2006/relationships/image" Target="../media/image43.gif"/><Relationship Id="rId26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file:///D:\Projects\001_SRNModel\ModelingAnalysis\figures\fig_outputs\India\Reference_IMFRecession_LAMPOn\XanthosWatSup\anim_xanthos_polyBasin_India_watSup_Runoff_2005to2050_KMEANS_OWNSCALELegend.png" TargetMode="External"/><Relationship Id="rId7" Type="http://schemas.openxmlformats.org/officeDocument/2006/relationships/image" Target="../media/image36.tiff"/><Relationship Id="rId12" Type="http://schemas.openxmlformats.org/officeDocument/2006/relationships/image" Target="../media/image40.png"/><Relationship Id="rId17" Type="http://schemas.openxmlformats.org/officeDocument/2006/relationships/image" Target="file:///D:\Projects\001_SRNModel\ModelingAnalysis\figures\fig_outputs\India\Reference_IMFRecession_LAMPOn\XanthosWatSup\anim_xanthos_polyAdmin_India_watSup_Runoff_2005to2050KMEANS_OWNSCALELegend.png" TargetMode="External"/><Relationship Id="rId25" Type="http://schemas.openxmlformats.org/officeDocument/2006/relationships/image" Target="file:///D:\srn\outputs\Maps\Boundaries\Argentina\Argentina_subBasin_map_Filled_Labels_hydrobid.png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file:///D:\Projects\001_SRNModel\ModelingAnalysis\figures\fig_outputs\India\Reference_IMFRecession_LAMPOn\XanthosWatSup\anim_xanthos_grid_India_watSup_Runoff_2005to2050_KMEANS_OWNSCALE.gif" TargetMode="External"/><Relationship Id="rId24" Type="http://schemas.openxmlformats.org/officeDocument/2006/relationships/image" Target="../media/image46.png"/><Relationship Id="rId5" Type="http://schemas.openxmlformats.org/officeDocument/2006/relationships/image" Target="../media/image34.png"/><Relationship Id="rId15" Type="http://schemas.openxmlformats.org/officeDocument/2006/relationships/image" Target="file:///D:\Projects\001_SRNModel\ModelingAnalysis\figures\fig_outputs\India\Reference_IMFRecession_LAMPOn\XanthosWatSup\anim_xanthos_polyAdmin_India_watSup_Runoff_2005to2050KMEANS_OWNSCALE.gif" TargetMode="External"/><Relationship Id="rId23" Type="http://schemas.openxmlformats.org/officeDocument/2006/relationships/image" Target="file:///D:\srn\outputs\Maps\Argentina\raster\Eg1\byYear\map_Argentina_raster_demeterLandUse_2010_Eg1_hydrobid_KMEANS.png" TargetMode="External"/><Relationship Id="rId10" Type="http://schemas.openxmlformats.org/officeDocument/2006/relationships/image" Target="../media/image39.gif"/><Relationship Id="rId19" Type="http://schemas.openxmlformats.org/officeDocument/2006/relationships/image" Target="file:///D:\Projects\001_SRNModel\ModelingAnalysis\figures\fig_outputs\India\Reference_IMFRecession_LAMPOn\XanthosWatSup\anim_xanthos_polyBasin_India_watSup_Runoff_2005to2050_KMEANS_OWNSCALE.gif" TargetMode="External"/><Relationship Id="rId4" Type="http://schemas.openxmlformats.org/officeDocument/2006/relationships/image" Target="../media/image33.emf"/><Relationship Id="rId9" Type="http://schemas.openxmlformats.org/officeDocument/2006/relationships/image" Target="../media/image38.png"/><Relationship Id="rId14" Type="http://schemas.openxmlformats.org/officeDocument/2006/relationships/image" Target="../media/image41.gif"/><Relationship Id="rId22" Type="http://schemas.openxmlformats.org/officeDocument/2006/relationships/image" Target="../media/image45.png"/><Relationship Id="rId27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GCRI/gcam-core/releas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jgcri.github.io/gcam-doc/" TargetMode="External"/><Relationship Id="rId4" Type="http://schemas.openxmlformats.org/officeDocument/2006/relationships/hyperlink" Target="http://www.globalchange.umd.edu/gca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jgcri.github.io/gcam-doc/toc.htm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745673"/>
            <a:ext cx="4572000" cy="3130217"/>
          </a:xfrm>
        </p:spPr>
        <p:txBody>
          <a:bodyPr/>
          <a:lstStyle/>
          <a:p>
            <a:r>
              <a:rPr lang="en-US" sz="4000" dirty="0"/>
              <a:t>GCAM Training 1</a:t>
            </a:r>
            <a:br>
              <a:rPr lang="en-US" sz="4000" dirty="0"/>
            </a:br>
            <a:r>
              <a:rPr lang="en-US" sz="4000" dirty="0"/>
              <a:t>Overview</a:t>
            </a:r>
            <a:endParaRPr lang="en-US" sz="4000" spc="-9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5F303A9-BD45-4E14-BF77-41C89CF4E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</p:spPr>
        <p:txBody>
          <a:bodyPr/>
          <a:lstStyle/>
          <a:p>
            <a:fld id="{4E130ED9-0C27-4EF1-9F86-D29E4EA507BE}" type="datetime4">
              <a:rPr lang="en-US" smtClean="0"/>
              <a:t>August 10,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Systems (Energy Detail)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50510" y="16791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Per-capita Residential and Commercial Energy Use in 2010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7" y="2017654"/>
            <a:ext cx="4648200" cy="621194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015000"/>
            <a:ext cx="4648200" cy="6197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3237" y="2244882"/>
            <a:ext cx="324741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Residential and Commercial building are represented in terms of m</a:t>
            </a:r>
            <a:r>
              <a:rPr lang="en-US" sz="2400" baseline="300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floorspace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Heating, Cooling, and Other energy services to buildings are then supplied each building 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1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Data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9131073" y="6573522"/>
            <a:ext cx="3825025" cy="1421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6" name="TextBox 5"/>
          <p:cNvSpPr txBox="1"/>
          <p:nvPr/>
        </p:nvSpPr>
        <p:spPr>
          <a:xfrm>
            <a:off x="1998592" y="2778263"/>
            <a:ext cx="299030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b="1" dirty="0"/>
              <a:t>Scenario Assumptions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9262053" y="4431805"/>
            <a:ext cx="653173" cy="9568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8" name="Group 7"/>
          <p:cNvGrpSpPr/>
          <p:nvPr/>
        </p:nvGrpSpPr>
        <p:grpSpPr>
          <a:xfrm>
            <a:off x="2142285" y="3732490"/>
            <a:ext cx="2764711" cy="2355487"/>
            <a:chOff x="132488" y="2819376"/>
            <a:chExt cx="2303926" cy="1962906"/>
          </a:xfrm>
        </p:grpSpPr>
        <p:sp>
          <p:nvSpPr>
            <p:cNvPr id="9" name="Can 8"/>
            <p:cNvSpPr/>
            <p:nvPr/>
          </p:nvSpPr>
          <p:spPr>
            <a:xfrm>
              <a:off x="141493" y="4302091"/>
              <a:ext cx="2294921" cy="480191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Policies</a:t>
              </a:r>
            </a:p>
          </p:txBody>
        </p:sp>
        <p:sp>
          <p:nvSpPr>
            <p:cNvPr id="10" name="Can 9"/>
            <p:cNvSpPr/>
            <p:nvPr/>
          </p:nvSpPr>
          <p:spPr>
            <a:xfrm>
              <a:off x="141493" y="3605619"/>
              <a:ext cx="2294921" cy="750277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Technology Characteristics</a:t>
              </a:r>
            </a:p>
          </p:txBody>
        </p:sp>
        <p:sp>
          <p:nvSpPr>
            <p:cNvPr id="11" name="Can 10"/>
            <p:cNvSpPr/>
            <p:nvPr/>
          </p:nvSpPr>
          <p:spPr>
            <a:xfrm>
              <a:off x="141493" y="3238107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Labor Productivity</a:t>
              </a:r>
            </a:p>
          </p:txBody>
        </p:sp>
        <p:sp>
          <p:nvSpPr>
            <p:cNvPr id="12" name="Can 11"/>
            <p:cNvSpPr/>
            <p:nvPr/>
          </p:nvSpPr>
          <p:spPr>
            <a:xfrm>
              <a:off x="132488" y="2819376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Population</a:t>
              </a:r>
            </a:p>
          </p:txBody>
        </p:sp>
      </p:grpSp>
      <p:sp>
        <p:nvSpPr>
          <p:cNvPr id="13" name="Cube 12"/>
          <p:cNvSpPr/>
          <p:nvPr/>
        </p:nvSpPr>
        <p:spPr>
          <a:xfrm>
            <a:off x="5703335" y="2950962"/>
            <a:ext cx="3433332" cy="3918542"/>
          </a:xfrm>
          <a:prstGeom prst="cube">
            <a:avLst>
              <a:gd name="adj" fmla="val 9233"/>
            </a:avLst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80" dirty="0"/>
              <a:t>Model Equations, Relationships, and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16291" y="1355210"/>
            <a:ext cx="361992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b="1" dirty="0"/>
              <a:t>Modeled Scenario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049300" y="1878305"/>
            <a:ext cx="2753905" cy="6063858"/>
            <a:chOff x="6721667" y="1354071"/>
            <a:chExt cx="2294921" cy="5053215"/>
          </a:xfrm>
        </p:grpSpPr>
        <p:sp>
          <p:nvSpPr>
            <p:cNvPr id="16" name="Can 15"/>
            <p:cNvSpPr/>
            <p:nvPr/>
          </p:nvSpPr>
          <p:spPr>
            <a:xfrm>
              <a:off x="6721667" y="5716892"/>
              <a:ext cx="2294921" cy="690394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Concentrations and Temperature</a:t>
              </a:r>
            </a:p>
          </p:txBody>
        </p:sp>
        <p:sp>
          <p:nvSpPr>
            <p:cNvPr id="17" name="Can 16"/>
            <p:cNvSpPr/>
            <p:nvPr/>
          </p:nvSpPr>
          <p:spPr>
            <a:xfrm>
              <a:off x="6721667" y="5336843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Land Use</a:t>
              </a:r>
            </a:p>
          </p:txBody>
        </p:sp>
        <p:sp>
          <p:nvSpPr>
            <p:cNvPr id="18" name="Can 17"/>
            <p:cNvSpPr/>
            <p:nvPr/>
          </p:nvSpPr>
          <p:spPr>
            <a:xfrm>
              <a:off x="6721667" y="4718153"/>
              <a:ext cx="2294921" cy="690394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Agricultural Production</a:t>
              </a:r>
            </a:p>
          </p:txBody>
        </p:sp>
        <p:sp>
          <p:nvSpPr>
            <p:cNvPr id="19" name="Can 18"/>
            <p:cNvSpPr/>
            <p:nvPr/>
          </p:nvSpPr>
          <p:spPr>
            <a:xfrm>
              <a:off x="6721667" y="4077992"/>
              <a:ext cx="2294921" cy="750277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Energy Supplies and Demands</a:t>
              </a:r>
            </a:p>
          </p:txBody>
        </p:sp>
        <p:sp>
          <p:nvSpPr>
            <p:cNvPr id="20" name="Can 19"/>
            <p:cNvSpPr/>
            <p:nvPr/>
          </p:nvSpPr>
          <p:spPr>
            <a:xfrm>
              <a:off x="6721667" y="3713783"/>
              <a:ext cx="2294921" cy="480191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Prices</a:t>
              </a:r>
            </a:p>
          </p:txBody>
        </p:sp>
        <p:sp>
          <p:nvSpPr>
            <p:cNvPr id="21" name="Can 20"/>
            <p:cNvSpPr/>
            <p:nvPr/>
          </p:nvSpPr>
          <p:spPr>
            <a:xfrm>
              <a:off x="6721667" y="3284828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Emissions</a:t>
              </a:r>
            </a:p>
          </p:txBody>
        </p:sp>
        <p:sp>
          <p:nvSpPr>
            <p:cNvPr id="22" name="Can 21"/>
            <p:cNvSpPr/>
            <p:nvPr/>
          </p:nvSpPr>
          <p:spPr>
            <a:xfrm>
              <a:off x="6721667" y="2836786"/>
              <a:ext cx="2294921" cy="480191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Policies</a:t>
              </a:r>
            </a:p>
          </p:txBody>
        </p:sp>
        <p:sp>
          <p:nvSpPr>
            <p:cNvPr id="23" name="Can 22"/>
            <p:cNvSpPr/>
            <p:nvPr/>
          </p:nvSpPr>
          <p:spPr>
            <a:xfrm>
              <a:off x="6721667" y="2140314"/>
              <a:ext cx="2294921" cy="750277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Technology Characteristics</a:t>
              </a:r>
            </a:p>
          </p:txBody>
        </p:sp>
        <p:sp>
          <p:nvSpPr>
            <p:cNvPr id="24" name="Can 23"/>
            <p:cNvSpPr/>
            <p:nvPr/>
          </p:nvSpPr>
          <p:spPr>
            <a:xfrm>
              <a:off x="6721667" y="1772802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Labor Productivity</a:t>
              </a:r>
            </a:p>
          </p:txBody>
        </p:sp>
        <p:sp>
          <p:nvSpPr>
            <p:cNvPr id="25" name="Can 24"/>
            <p:cNvSpPr/>
            <p:nvPr/>
          </p:nvSpPr>
          <p:spPr>
            <a:xfrm>
              <a:off x="6721667" y="1354071"/>
              <a:ext cx="2294921" cy="471199"/>
            </a:xfrm>
            <a:prstGeom prst="can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Population</a:t>
              </a: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4988893" y="4431805"/>
            <a:ext cx="653173" cy="9568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</p:spTree>
    <p:extLst>
      <p:ext uri="{BB962C8B-B14F-4D97-AF65-F5344CB8AC3E}">
        <p14:creationId xmlns:p14="http://schemas.microsoft.com/office/powerpoint/2010/main" val="35024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Modeling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13" y="2174605"/>
            <a:ext cx="7261411" cy="5398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0178" y="2994733"/>
            <a:ext cx="3380694" cy="70788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Market Equilibrium Solution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1"/>
          <a:stretch/>
        </p:blipFill>
        <p:spPr>
          <a:xfrm>
            <a:off x="10832096" y="4050184"/>
            <a:ext cx="2436858" cy="21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Choice Mechanism for Decision Making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987504" y="2193925"/>
            <a:ext cx="4699000" cy="55943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rial" charset="0"/>
              </a:rPr>
              <a:t>Calibrated logit approach assumes a distribution of realized costs due to heterogeneous conditions.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Market share based on probability that a technology has the least cost for an application.</a:t>
            </a:r>
          </a:p>
          <a:p>
            <a:pPr lvl="1"/>
            <a:r>
              <a:rPr lang="en-US" sz="2160">
                <a:latin typeface="Arial" charset="0"/>
              </a:rPr>
              <a:t>Avoids a </a:t>
            </a:r>
            <a:r>
              <a:rPr lang="ja-JP" altLang="en-US" sz="2160">
                <a:latin typeface="Arial" charset="0"/>
              </a:rPr>
              <a:t>“</a:t>
            </a:r>
            <a:r>
              <a:rPr lang="en-US" sz="2160">
                <a:latin typeface="Arial" charset="0"/>
              </a:rPr>
              <a:t>winner take all</a:t>
            </a:r>
            <a:r>
              <a:rPr lang="ja-JP" altLang="en-US" sz="2160">
                <a:latin typeface="Arial" charset="0"/>
              </a:rPr>
              <a:t>”</a:t>
            </a:r>
            <a:r>
              <a:rPr lang="en-US" sz="2160">
                <a:latin typeface="Arial" charset="0"/>
              </a:rPr>
              <a:t> result.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Historical calibration influences future competition through the “share-weight” (</a:t>
            </a:r>
            <a:r>
              <a:rPr lang="el-GR" sz="2400" i="1"/>
              <a:t>α</a:t>
            </a:r>
            <a:r>
              <a:rPr lang="en-US" sz="2400">
                <a:latin typeface="Arial" charset="0"/>
              </a:rPr>
              <a:t>)</a:t>
            </a:r>
            <a:endParaRPr lang="en-US" sz="2400" dirty="0">
              <a:latin typeface="Arial" charset="0"/>
            </a:endParaRPr>
          </a:p>
        </p:txBody>
      </p:sp>
      <p:sp>
        <p:nvSpPr>
          <p:cNvPr id="6" name="Footer Placeholder 4"/>
          <p:cNvSpPr txBox="1">
            <a:spLocks noGrp="1"/>
          </p:cNvSpPr>
          <p:nvPr/>
        </p:nvSpPr>
        <p:spPr bwMode="auto">
          <a:xfrm>
            <a:off x="11080464" y="7787640"/>
            <a:ext cx="7315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800100" algn="l"/>
                <a:tab pos="12573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A43AB6-8B4A-A449-A2FA-A1BA2EBC63CD}" type="slidenum">
              <a:rPr lang="en-US" sz="1080">
                <a:solidFill>
                  <a:srgbClr val="777777"/>
                </a:solidFill>
              </a:rPr>
              <a:pPr eaLnBrk="1" hangingPunct="1"/>
              <a:t>13</a:t>
            </a:fld>
            <a:r>
              <a:rPr lang="en-US" sz="1080">
                <a:solidFill>
                  <a:srgbClr val="777777"/>
                </a:solidFill>
                <a:latin typeface="Times New Roman" charset="0"/>
              </a:rPr>
              <a:t>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31" y="1975485"/>
            <a:ext cx="5153026" cy="5812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218654" y="4271010"/>
            <a:ext cx="36576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592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495370"/>
              </p:ext>
            </p:extLst>
          </p:nvPr>
        </p:nvGraphicFramePr>
        <p:xfrm>
          <a:off x="7158070" y="4084320"/>
          <a:ext cx="1823084" cy="128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609480" progId="Equation.3">
                  <p:embed/>
                </p:oleObj>
              </mc:Choice>
              <mc:Fallback>
                <p:oleObj name="Equation" r:id="rId4" imgW="86328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070" y="4084320"/>
                        <a:ext cx="1823084" cy="12877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3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8447" r="2464" b="24370"/>
          <a:stretch/>
        </p:blipFill>
        <p:spPr>
          <a:xfrm>
            <a:off x="5368332" y="2914935"/>
            <a:ext cx="5507020" cy="2845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Projects</a:t>
            </a:r>
            <a:br>
              <a:rPr lang="en-US" dirty="0"/>
            </a:b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5424" y="1769047"/>
            <a:ext cx="4934324" cy="2509544"/>
            <a:chOff x="1005424" y="1769047"/>
            <a:chExt cx="4934324" cy="25095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55067"/>
            <a:stretch/>
          </p:blipFill>
          <p:spPr>
            <a:xfrm>
              <a:off x="2950111" y="2673954"/>
              <a:ext cx="2989637" cy="1440713"/>
            </a:xfrm>
            <a:prstGeom prst="rect">
              <a:avLst/>
            </a:prstGeom>
          </p:spPr>
        </p:pic>
        <p:pic>
          <p:nvPicPr>
            <p:cNvPr id="9" name="Picture 8" descr="C:\Users\iyer786\Downloads\ldc_us.pn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464" y="2643325"/>
              <a:ext cx="1801218" cy="13886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1005424" y="2216678"/>
              <a:ext cx="4497936" cy="2061913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08464" y="1769047"/>
              <a:ext cx="3752672" cy="682114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dirty="0"/>
                <a:t>US – States – Sub-annual</a:t>
              </a:r>
            </a:p>
            <a:p>
              <a:pPr algn="l"/>
              <a:r>
                <a:rPr lang="en-US" dirty="0"/>
                <a:t>Electricity Dispatch Profiles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58641" y="332177"/>
            <a:ext cx="6532551" cy="5002695"/>
            <a:chOff x="7958641" y="332177"/>
            <a:chExt cx="6532551" cy="500269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958641" y="525817"/>
              <a:ext cx="6532551" cy="0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8301299" y="332177"/>
              <a:ext cx="6060475" cy="4713781"/>
              <a:chOff x="8301299" y="332177"/>
              <a:chExt cx="6060475" cy="4713781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16A3EA0-37C5-481A-B214-32E4F58B3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301299" y="866599"/>
                <a:ext cx="2521164" cy="15616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6" name="文本框 23">
                <a:extLst>
                  <a:ext uri="{FF2B5EF4-FFF2-40B4-BE49-F238E27FC236}">
                    <a16:creationId xmlns:a16="http://schemas.microsoft.com/office/drawing/2014/main" id="{C236EE6F-316E-4C02-AFB0-A2092AB359E4}"/>
                  </a:ext>
                </a:extLst>
              </p:cNvPr>
              <p:cNvSpPr txBox="1"/>
              <p:nvPr/>
            </p:nvSpPr>
            <p:spPr>
              <a:xfrm>
                <a:off x="8369945" y="877264"/>
                <a:ext cx="14371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Nuclear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图片 14" descr="E:\work\Workdata\China_mapping_2012\Mapping_2010\4_results\MEIC_grid_year\grid_data\output_figure\so2.tif">
                <a:extLst>
                  <a:ext uri="{FF2B5EF4-FFF2-40B4-BE49-F238E27FC236}">
                    <a16:creationId xmlns:a16="http://schemas.microsoft.com/office/drawing/2014/main" id="{7EF34E29-42F7-4B9E-95C4-D10AA1254268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1929" y="1233073"/>
                <a:ext cx="2430824" cy="18812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1" name="图片 15" descr="E:\work\paper\ZhaoHongyan_paper\Paper_3\GIS_figure\Figure_output\fig1\PM25_concentration_2010_3.tif">
                <a:extLst>
                  <a:ext uri="{FF2B5EF4-FFF2-40B4-BE49-F238E27FC236}">
                    <a16:creationId xmlns:a16="http://schemas.microsoft.com/office/drawing/2014/main" id="{7FF0B2BF-CD14-42D0-AD75-F52B5C8E3E5C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2393" y="2202932"/>
                <a:ext cx="2662162" cy="17698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图片 16" descr="E:\work\paper\ZhaoHongyan_paper\Paper_3\GIS_figure\Figure_output\fig1\mortality_2010.tif">
                <a:extLst>
                  <a:ext uri="{FF2B5EF4-FFF2-40B4-BE49-F238E27FC236}">
                    <a16:creationId xmlns:a16="http://schemas.microsoft.com/office/drawing/2014/main" id="{40CB5C41-8063-4ABF-A0E5-2B0CCA96E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67700" y="3300566"/>
                <a:ext cx="2394074" cy="1745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3" name="文本框 23">
                <a:extLst>
                  <a:ext uri="{FF2B5EF4-FFF2-40B4-BE49-F238E27FC236}">
                    <a16:creationId xmlns:a16="http://schemas.microsoft.com/office/drawing/2014/main" id="{C236EE6F-316E-4C02-AFB0-A2092AB359E4}"/>
                  </a:ext>
                </a:extLst>
              </p:cNvPr>
              <p:cNvSpPr txBox="1"/>
              <p:nvPr/>
            </p:nvSpPr>
            <p:spPr>
              <a:xfrm>
                <a:off x="11004127" y="2227404"/>
                <a:ext cx="14371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Air Quality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23">
                <a:extLst>
                  <a:ext uri="{FF2B5EF4-FFF2-40B4-BE49-F238E27FC236}">
                    <a16:creationId xmlns:a16="http://schemas.microsoft.com/office/drawing/2014/main" id="{8FAB721F-3712-44A7-AB48-9DBA95C63E39}"/>
                  </a:ext>
                </a:extLst>
              </p:cNvPr>
              <p:cNvSpPr txBox="1"/>
              <p:nvPr/>
            </p:nvSpPr>
            <p:spPr>
              <a:xfrm>
                <a:off x="12014691" y="3349098"/>
                <a:ext cx="106015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Health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文本框 23">
                <a:extLst>
                  <a:ext uri="{FF2B5EF4-FFF2-40B4-BE49-F238E27FC236}">
                    <a16:creationId xmlns:a16="http://schemas.microsoft.com/office/drawing/2014/main" id="{2D005178-541B-45D5-83FF-B19238522AFF}"/>
                  </a:ext>
                </a:extLst>
              </p:cNvPr>
              <p:cNvSpPr txBox="1"/>
              <p:nvPr/>
            </p:nvSpPr>
            <p:spPr>
              <a:xfrm>
                <a:off x="10433825" y="1305686"/>
                <a:ext cx="15083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Emissions</a:t>
                </a:r>
                <a:endParaRPr lang="zh-CN" alt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367052" y="332177"/>
                <a:ext cx="4853855" cy="38728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China – Provincial – Emissions/Health</a:t>
                </a:r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7958641" y="525817"/>
              <a:ext cx="0" cy="2258646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7958641" y="2784463"/>
              <a:ext cx="2187520" cy="34716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179972" y="2820113"/>
              <a:ext cx="0" cy="1247610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10175071" y="4086545"/>
              <a:ext cx="1097280" cy="0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1272351" y="4087262"/>
              <a:ext cx="0" cy="1247610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11296134" y="5326282"/>
              <a:ext cx="3151385" cy="0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4491192" y="589516"/>
              <a:ext cx="0" cy="4736766"/>
            </a:xfrm>
            <a:prstGeom prst="line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958641" y="5503176"/>
            <a:ext cx="6214559" cy="2630668"/>
            <a:chOff x="7958641" y="5503176"/>
            <a:chExt cx="6214559" cy="2630668"/>
          </a:xfrm>
        </p:grpSpPr>
        <p:grpSp>
          <p:nvGrpSpPr>
            <p:cNvPr id="52" name="Group 51"/>
            <p:cNvGrpSpPr/>
            <p:nvPr/>
          </p:nvGrpSpPr>
          <p:grpSpPr>
            <a:xfrm>
              <a:off x="7958641" y="5503176"/>
              <a:ext cx="6214559" cy="2630668"/>
              <a:chOff x="7958641" y="5503176"/>
              <a:chExt cx="6214559" cy="2630668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7958641" y="5695957"/>
                <a:ext cx="6214559" cy="243788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112723" y="5503176"/>
                <a:ext cx="4853855" cy="387280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India – States/Basins – Water Scarcity</a:t>
                </a:r>
              </a:p>
            </p:txBody>
          </p:sp>
        </p:grpSp>
        <p:grpSp>
          <p:nvGrpSpPr>
            <p:cNvPr id="63" name="Group 62"/>
            <p:cNvGrpSpPr>
              <a:grpSpLocks noChangeAspect="1"/>
            </p:cNvGrpSpPr>
            <p:nvPr/>
          </p:nvGrpSpPr>
          <p:grpSpPr>
            <a:xfrm>
              <a:off x="8121842" y="5865187"/>
              <a:ext cx="5806367" cy="2196824"/>
              <a:chOff x="274320" y="1560721"/>
              <a:chExt cx="11336753" cy="4289231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10" r:link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" y="2241332"/>
                <a:ext cx="3659543" cy="3608620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12" r:link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896" t="4993" r="26919" b="79451"/>
              <a:stretch/>
            </p:blipFill>
            <p:spPr>
              <a:xfrm>
                <a:off x="2027891" y="4993166"/>
                <a:ext cx="967305" cy="700462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4" r:link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925" y="2241332"/>
                <a:ext cx="3659543" cy="3608620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6" r:link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9" t="4936" r="28607" b="81361"/>
              <a:stretch/>
            </p:blipFill>
            <p:spPr>
              <a:xfrm>
                <a:off x="5729805" y="4836842"/>
                <a:ext cx="1064634" cy="74323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8" r:link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530" y="2241332"/>
                <a:ext cx="3659543" cy="3608620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20" r:link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23" t="4502" r="28966" b="80683"/>
              <a:stretch/>
            </p:blipFill>
            <p:spPr>
              <a:xfrm>
                <a:off x="9674621" y="4780066"/>
                <a:ext cx="1020014" cy="800011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1547709" y="1560721"/>
                <a:ext cx="1874420" cy="55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1400" b="1" u="sng" dirty="0">
                    <a:solidFill>
                      <a:srgbClr val="2A2F30"/>
                    </a:solidFill>
                    <a:latin typeface="Arial"/>
                  </a:rPr>
                  <a:t>Gridded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455677" y="1560721"/>
                <a:ext cx="1736860" cy="55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1400" b="1" u="sng" dirty="0">
                    <a:solidFill>
                      <a:srgbClr val="2A2F30"/>
                    </a:solidFill>
                    <a:latin typeface="Arial"/>
                  </a:rPr>
                  <a:t>States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9363647" y="1560721"/>
                <a:ext cx="1539225" cy="551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1400" b="1" u="sng" dirty="0">
                    <a:solidFill>
                      <a:srgbClr val="2A2F30"/>
                    </a:solidFill>
                    <a:latin typeface="Arial"/>
                  </a:rPr>
                  <a:t>Basins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26004" y="4887364"/>
            <a:ext cx="5313294" cy="3195537"/>
            <a:chOff x="1026004" y="4887364"/>
            <a:chExt cx="5313294" cy="3195537"/>
          </a:xfrm>
        </p:grpSpPr>
        <p:grpSp>
          <p:nvGrpSpPr>
            <p:cNvPr id="11" name="Group 10"/>
            <p:cNvGrpSpPr/>
            <p:nvPr/>
          </p:nvGrpSpPr>
          <p:grpSpPr>
            <a:xfrm>
              <a:off x="1026004" y="4887364"/>
              <a:ext cx="5313294" cy="3195537"/>
              <a:chOff x="1026004" y="4887364"/>
              <a:chExt cx="5313294" cy="3195537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026004" y="5088978"/>
                <a:ext cx="5313294" cy="2993923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2" r:link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56" r="18202" b="63515"/>
              <a:stretch/>
            </p:blipFill>
            <p:spPr>
              <a:xfrm>
                <a:off x="1233267" y="5607237"/>
                <a:ext cx="3417916" cy="762032"/>
              </a:xfrm>
              <a:prstGeom prst="rect">
                <a:avLst/>
              </a:prstGeom>
            </p:spPr>
          </p:pic>
          <p:sp>
            <p:nvSpPr>
              <p:cNvPr id="59" name="Freeform 58"/>
              <p:cNvSpPr>
                <a:spLocks noChangeAspect="1"/>
              </p:cNvSpPr>
              <p:nvPr/>
            </p:nvSpPr>
            <p:spPr>
              <a:xfrm>
                <a:off x="2992142" y="6595970"/>
                <a:ext cx="1528447" cy="1176430"/>
              </a:xfrm>
              <a:custGeom>
                <a:avLst/>
                <a:gdLst>
                  <a:gd name="connsiteX0" fmla="*/ 60960 w 3450336"/>
                  <a:gd name="connsiteY0" fmla="*/ 316992 h 2655690"/>
                  <a:gd name="connsiteX1" fmla="*/ 60960 w 3450336"/>
                  <a:gd name="connsiteY1" fmla="*/ 316992 h 2655690"/>
                  <a:gd name="connsiteX2" fmla="*/ 146304 w 3450336"/>
                  <a:gd name="connsiteY2" fmla="*/ 243840 h 2655690"/>
                  <a:gd name="connsiteX3" fmla="*/ 158496 w 3450336"/>
                  <a:gd name="connsiteY3" fmla="*/ 207264 h 2655690"/>
                  <a:gd name="connsiteX4" fmla="*/ 182880 w 3450336"/>
                  <a:gd name="connsiteY4" fmla="*/ 170688 h 2655690"/>
                  <a:gd name="connsiteX5" fmla="*/ 195072 w 3450336"/>
                  <a:gd name="connsiteY5" fmla="*/ 134112 h 2655690"/>
                  <a:gd name="connsiteX6" fmla="*/ 243840 w 3450336"/>
                  <a:gd name="connsiteY6" fmla="*/ 60960 h 2655690"/>
                  <a:gd name="connsiteX7" fmla="*/ 268224 w 3450336"/>
                  <a:gd name="connsiteY7" fmla="*/ 24384 h 2655690"/>
                  <a:gd name="connsiteX8" fmla="*/ 341376 w 3450336"/>
                  <a:gd name="connsiteY8" fmla="*/ 0 h 2655690"/>
                  <a:gd name="connsiteX9" fmla="*/ 451104 w 3450336"/>
                  <a:gd name="connsiteY9" fmla="*/ 12192 h 2655690"/>
                  <a:gd name="connsiteX10" fmla="*/ 524256 w 3450336"/>
                  <a:gd name="connsiteY10" fmla="*/ 73152 h 2655690"/>
                  <a:gd name="connsiteX11" fmla="*/ 597408 w 3450336"/>
                  <a:gd name="connsiteY11" fmla="*/ 97536 h 2655690"/>
                  <a:gd name="connsiteX12" fmla="*/ 707136 w 3450336"/>
                  <a:gd name="connsiteY12" fmla="*/ 121920 h 2655690"/>
                  <a:gd name="connsiteX13" fmla="*/ 743712 w 3450336"/>
                  <a:gd name="connsiteY13" fmla="*/ 109728 h 2655690"/>
                  <a:gd name="connsiteX14" fmla="*/ 755904 w 3450336"/>
                  <a:gd name="connsiteY14" fmla="*/ 60960 h 2655690"/>
                  <a:gd name="connsiteX15" fmla="*/ 768096 w 3450336"/>
                  <a:gd name="connsiteY15" fmla="*/ 24384 h 2655690"/>
                  <a:gd name="connsiteX16" fmla="*/ 914400 w 3450336"/>
                  <a:gd name="connsiteY16" fmla="*/ 36576 h 2655690"/>
                  <a:gd name="connsiteX17" fmla="*/ 938784 w 3450336"/>
                  <a:gd name="connsiteY17" fmla="*/ 73152 h 2655690"/>
                  <a:gd name="connsiteX18" fmla="*/ 975360 w 3450336"/>
                  <a:gd name="connsiteY18" fmla="*/ 97536 h 2655690"/>
                  <a:gd name="connsiteX19" fmla="*/ 999744 w 3450336"/>
                  <a:gd name="connsiteY19" fmla="*/ 134112 h 2655690"/>
                  <a:gd name="connsiteX20" fmla="*/ 1036320 w 3450336"/>
                  <a:gd name="connsiteY20" fmla="*/ 170688 h 2655690"/>
                  <a:gd name="connsiteX21" fmla="*/ 1048512 w 3450336"/>
                  <a:gd name="connsiteY21" fmla="*/ 207264 h 2655690"/>
                  <a:gd name="connsiteX22" fmla="*/ 1072896 w 3450336"/>
                  <a:gd name="connsiteY22" fmla="*/ 243840 h 2655690"/>
                  <a:gd name="connsiteX23" fmla="*/ 1085088 w 3450336"/>
                  <a:gd name="connsiteY23" fmla="*/ 524256 h 2655690"/>
                  <a:gd name="connsiteX24" fmla="*/ 1109472 w 3450336"/>
                  <a:gd name="connsiteY24" fmla="*/ 560832 h 2655690"/>
                  <a:gd name="connsiteX25" fmla="*/ 1231392 w 3450336"/>
                  <a:gd name="connsiteY25" fmla="*/ 621792 h 2655690"/>
                  <a:gd name="connsiteX26" fmla="*/ 1267968 w 3450336"/>
                  <a:gd name="connsiteY26" fmla="*/ 633984 h 2655690"/>
                  <a:gd name="connsiteX27" fmla="*/ 1304544 w 3450336"/>
                  <a:gd name="connsiteY27" fmla="*/ 646176 h 2655690"/>
                  <a:gd name="connsiteX28" fmla="*/ 1426464 w 3450336"/>
                  <a:gd name="connsiteY28" fmla="*/ 694944 h 2655690"/>
                  <a:gd name="connsiteX29" fmla="*/ 1548384 w 3450336"/>
                  <a:gd name="connsiteY29" fmla="*/ 731520 h 2655690"/>
                  <a:gd name="connsiteX30" fmla="*/ 1584960 w 3450336"/>
                  <a:gd name="connsiteY30" fmla="*/ 743712 h 2655690"/>
                  <a:gd name="connsiteX31" fmla="*/ 1706880 w 3450336"/>
                  <a:gd name="connsiteY31" fmla="*/ 816864 h 2655690"/>
                  <a:gd name="connsiteX32" fmla="*/ 1731264 w 3450336"/>
                  <a:gd name="connsiteY32" fmla="*/ 853440 h 2655690"/>
                  <a:gd name="connsiteX33" fmla="*/ 1767840 w 3450336"/>
                  <a:gd name="connsiteY33" fmla="*/ 865632 h 2655690"/>
                  <a:gd name="connsiteX34" fmla="*/ 1804416 w 3450336"/>
                  <a:gd name="connsiteY34" fmla="*/ 890016 h 2655690"/>
                  <a:gd name="connsiteX35" fmla="*/ 1840992 w 3450336"/>
                  <a:gd name="connsiteY35" fmla="*/ 926592 h 2655690"/>
                  <a:gd name="connsiteX36" fmla="*/ 1877568 w 3450336"/>
                  <a:gd name="connsiteY36" fmla="*/ 938784 h 2655690"/>
                  <a:gd name="connsiteX37" fmla="*/ 1914144 w 3450336"/>
                  <a:gd name="connsiteY37" fmla="*/ 963168 h 2655690"/>
                  <a:gd name="connsiteX38" fmla="*/ 1950720 w 3450336"/>
                  <a:gd name="connsiteY38" fmla="*/ 975360 h 2655690"/>
                  <a:gd name="connsiteX39" fmla="*/ 2023872 w 3450336"/>
                  <a:gd name="connsiteY39" fmla="*/ 1024128 h 2655690"/>
                  <a:gd name="connsiteX40" fmla="*/ 2097024 w 3450336"/>
                  <a:gd name="connsiteY40" fmla="*/ 1072896 h 2655690"/>
                  <a:gd name="connsiteX41" fmla="*/ 2133600 w 3450336"/>
                  <a:gd name="connsiteY41" fmla="*/ 1097280 h 2655690"/>
                  <a:gd name="connsiteX42" fmla="*/ 2170176 w 3450336"/>
                  <a:gd name="connsiteY42" fmla="*/ 1121664 h 2655690"/>
                  <a:gd name="connsiteX43" fmla="*/ 2206752 w 3450336"/>
                  <a:gd name="connsiteY43" fmla="*/ 1133856 h 2655690"/>
                  <a:gd name="connsiteX44" fmla="*/ 2255520 w 3450336"/>
                  <a:gd name="connsiteY44" fmla="*/ 1182624 h 2655690"/>
                  <a:gd name="connsiteX45" fmla="*/ 2279904 w 3450336"/>
                  <a:gd name="connsiteY45" fmla="*/ 1219200 h 2655690"/>
                  <a:gd name="connsiteX46" fmla="*/ 2316480 w 3450336"/>
                  <a:gd name="connsiteY46" fmla="*/ 1243584 h 2655690"/>
                  <a:gd name="connsiteX47" fmla="*/ 2328672 w 3450336"/>
                  <a:gd name="connsiteY47" fmla="*/ 1280160 h 2655690"/>
                  <a:gd name="connsiteX48" fmla="*/ 2401824 w 3450336"/>
                  <a:gd name="connsiteY48" fmla="*/ 1353312 h 2655690"/>
                  <a:gd name="connsiteX49" fmla="*/ 2450592 w 3450336"/>
                  <a:gd name="connsiteY49" fmla="*/ 1426464 h 2655690"/>
                  <a:gd name="connsiteX50" fmla="*/ 2523744 w 3450336"/>
                  <a:gd name="connsiteY50" fmla="*/ 1475232 h 2655690"/>
                  <a:gd name="connsiteX51" fmla="*/ 2584704 w 3450336"/>
                  <a:gd name="connsiteY51" fmla="*/ 1548384 h 2655690"/>
                  <a:gd name="connsiteX52" fmla="*/ 2621280 w 3450336"/>
                  <a:gd name="connsiteY52" fmla="*/ 1597152 h 2655690"/>
                  <a:gd name="connsiteX53" fmla="*/ 2694432 w 3450336"/>
                  <a:gd name="connsiteY53" fmla="*/ 1670304 h 2655690"/>
                  <a:gd name="connsiteX54" fmla="*/ 2731008 w 3450336"/>
                  <a:gd name="connsiteY54" fmla="*/ 1706880 h 2655690"/>
                  <a:gd name="connsiteX55" fmla="*/ 2767584 w 3450336"/>
                  <a:gd name="connsiteY55" fmla="*/ 1731264 h 2655690"/>
                  <a:gd name="connsiteX56" fmla="*/ 2852928 w 3450336"/>
                  <a:gd name="connsiteY56" fmla="*/ 1840992 h 2655690"/>
                  <a:gd name="connsiteX57" fmla="*/ 2877312 w 3450336"/>
                  <a:gd name="connsiteY57" fmla="*/ 1877568 h 2655690"/>
                  <a:gd name="connsiteX58" fmla="*/ 2926080 w 3450336"/>
                  <a:gd name="connsiteY58" fmla="*/ 1901952 h 2655690"/>
                  <a:gd name="connsiteX59" fmla="*/ 2999232 w 3450336"/>
                  <a:gd name="connsiteY59" fmla="*/ 1950720 h 2655690"/>
                  <a:gd name="connsiteX60" fmla="*/ 3060192 w 3450336"/>
                  <a:gd name="connsiteY60" fmla="*/ 1987296 h 2655690"/>
                  <a:gd name="connsiteX61" fmla="*/ 3133344 w 3450336"/>
                  <a:gd name="connsiteY61" fmla="*/ 2036064 h 2655690"/>
                  <a:gd name="connsiteX62" fmla="*/ 3169920 w 3450336"/>
                  <a:gd name="connsiteY62" fmla="*/ 2048256 h 2655690"/>
                  <a:gd name="connsiteX63" fmla="*/ 3243072 w 3450336"/>
                  <a:gd name="connsiteY63" fmla="*/ 2097024 h 2655690"/>
                  <a:gd name="connsiteX64" fmla="*/ 3291840 w 3450336"/>
                  <a:gd name="connsiteY64" fmla="*/ 2121408 h 2655690"/>
                  <a:gd name="connsiteX65" fmla="*/ 3328416 w 3450336"/>
                  <a:gd name="connsiteY65" fmla="*/ 2157984 h 2655690"/>
                  <a:gd name="connsiteX66" fmla="*/ 3413760 w 3450336"/>
                  <a:gd name="connsiteY66" fmla="*/ 2194560 h 2655690"/>
                  <a:gd name="connsiteX67" fmla="*/ 3450336 w 3450336"/>
                  <a:gd name="connsiteY67" fmla="*/ 2340864 h 2655690"/>
                  <a:gd name="connsiteX68" fmla="*/ 3438144 w 3450336"/>
                  <a:gd name="connsiteY68" fmla="*/ 2523744 h 2655690"/>
                  <a:gd name="connsiteX69" fmla="*/ 3425952 w 3450336"/>
                  <a:gd name="connsiteY69" fmla="*/ 2560320 h 2655690"/>
                  <a:gd name="connsiteX70" fmla="*/ 3389376 w 3450336"/>
                  <a:gd name="connsiteY70" fmla="*/ 2584704 h 2655690"/>
                  <a:gd name="connsiteX71" fmla="*/ 3364992 w 3450336"/>
                  <a:gd name="connsiteY71" fmla="*/ 2621280 h 2655690"/>
                  <a:gd name="connsiteX72" fmla="*/ 3108960 w 3450336"/>
                  <a:gd name="connsiteY72" fmla="*/ 2633472 h 2655690"/>
                  <a:gd name="connsiteX73" fmla="*/ 3060192 w 3450336"/>
                  <a:gd name="connsiteY73" fmla="*/ 2621280 h 2655690"/>
                  <a:gd name="connsiteX74" fmla="*/ 3023616 w 3450336"/>
                  <a:gd name="connsiteY74" fmla="*/ 2596896 h 2655690"/>
                  <a:gd name="connsiteX75" fmla="*/ 2926080 w 3450336"/>
                  <a:gd name="connsiteY75" fmla="*/ 2523744 h 2655690"/>
                  <a:gd name="connsiteX76" fmla="*/ 2804160 w 3450336"/>
                  <a:gd name="connsiteY76" fmla="*/ 2438400 h 2655690"/>
                  <a:gd name="connsiteX77" fmla="*/ 2767584 w 3450336"/>
                  <a:gd name="connsiteY77" fmla="*/ 2414016 h 2655690"/>
                  <a:gd name="connsiteX78" fmla="*/ 2731008 w 3450336"/>
                  <a:gd name="connsiteY78" fmla="*/ 2377440 h 2655690"/>
                  <a:gd name="connsiteX79" fmla="*/ 2645664 w 3450336"/>
                  <a:gd name="connsiteY79" fmla="*/ 2292096 h 2655690"/>
                  <a:gd name="connsiteX80" fmla="*/ 2609088 w 3450336"/>
                  <a:gd name="connsiteY80" fmla="*/ 2255520 h 2655690"/>
                  <a:gd name="connsiteX81" fmla="*/ 2535936 w 3450336"/>
                  <a:gd name="connsiteY81" fmla="*/ 2206752 h 2655690"/>
                  <a:gd name="connsiteX82" fmla="*/ 2511552 w 3450336"/>
                  <a:gd name="connsiteY82" fmla="*/ 2170176 h 2655690"/>
                  <a:gd name="connsiteX83" fmla="*/ 2438400 w 3450336"/>
                  <a:gd name="connsiteY83" fmla="*/ 2145792 h 2655690"/>
                  <a:gd name="connsiteX84" fmla="*/ 2365248 w 3450336"/>
                  <a:gd name="connsiteY84" fmla="*/ 2097024 h 2655690"/>
                  <a:gd name="connsiteX85" fmla="*/ 2292096 w 3450336"/>
                  <a:gd name="connsiteY85" fmla="*/ 2072640 h 2655690"/>
                  <a:gd name="connsiteX86" fmla="*/ 2267712 w 3450336"/>
                  <a:gd name="connsiteY86" fmla="*/ 2036064 h 2655690"/>
                  <a:gd name="connsiteX87" fmla="*/ 2218944 w 3450336"/>
                  <a:gd name="connsiteY87" fmla="*/ 1999488 h 2655690"/>
                  <a:gd name="connsiteX88" fmla="*/ 2182368 w 3450336"/>
                  <a:gd name="connsiteY88" fmla="*/ 1962912 h 2655690"/>
                  <a:gd name="connsiteX89" fmla="*/ 2145792 w 3450336"/>
                  <a:gd name="connsiteY89" fmla="*/ 1938528 h 2655690"/>
                  <a:gd name="connsiteX90" fmla="*/ 2072640 w 3450336"/>
                  <a:gd name="connsiteY90" fmla="*/ 1877568 h 2655690"/>
                  <a:gd name="connsiteX91" fmla="*/ 2036064 w 3450336"/>
                  <a:gd name="connsiteY91" fmla="*/ 1804416 h 2655690"/>
                  <a:gd name="connsiteX92" fmla="*/ 2011680 w 3450336"/>
                  <a:gd name="connsiteY92" fmla="*/ 1731264 h 2655690"/>
                  <a:gd name="connsiteX93" fmla="*/ 1999488 w 3450336"/>
                  <a:gd name="connsiteY93" fmla="*/ 1694688 h 2655690"/>
                  <a:gd name="connsiteX94" fmla="*/ 1926336 w 3450336"/>
                  <a:gd name="connsiteY94" fmla="*/ 1682496 h 2655690"/>
                  <a:gd name="connsiteX95" fmla="*/ 1341120 w 3450336"/>
                  <a:gd name="connsiteY95" fmla="*/ 1694688 h 2655690"/>
                  <a:gd name="connsiteX96" fmla="*/ 1133856 w 3450336"/>
                  <a:gd name="connsiteY96" fmla="*/ 1706880 h 2655690"/>
                  <a:gd name="connsiteX97" fmla="*/ 646176 w 3450336"/>
                  <a:gd name="connsiteY97" fmla="*/ 1694688 h 2655690"/>
                  <a:gd name="connsiteX98" fmla="*/ 585216 w 3450336"/>
                  <a:gd name="connsiteY98" fmla="*/ 1682496 h 2655690"/>
                  <a:gd name="connsiteX99" fmla="*/ 219456 w 3450336"/>
                  <a:gd name="connsiteY99" fmla="*/ 1670304 h 2655690"/>
                  <a:gd name="connsiteX100" fmla="*/ 182880 w 3450336"/>
                  <a:gd name="connsiteY100" fmla="*/ 1645920 h 2655690"/>
                  <a:gd name="connsiteX101" fmla="*/ 97536 w 3450336"/>
                  <a:gd name="connsiteY101" fmla="*/ 1536192 h 2655690"/>
                  <a:gd name="connsiteX102" fmla="*/ 73152 w 3450336"/>
                  <a:gd name="connsiteY102" fmla="*/ 1499616 h 2655690"/>
                  <a:gd name="connsiteX103" fmla="*/ 36576 w 3450336"/>
                  <a:gd name="connsiteY103" fmla="*/ 1341120 h 2655690"/>
                  <a:gd name="connsiteX104" fmla="*/ 24384 w 3450336"/>
                  <a:gd name="connsiteY104" fmla="*/ 1292352 h 2655690"/>
                  <a:gd name="connsiteX105" fmla="*/ 12192 w 3450336"/>
                  <a:gd name="connsiteY105" fmla="*/ 1194816 h 2655690"/>
                  <a:gd name="connsiteX106" fmla="*/ 0 w 3450336"/>
                  <a:gd name="connsiteY106" fmla="*/ 1109472 h 2655690"/>
                  <a:gd name="connsiteX107" fmla="*/ 12192 w 3450336"/>
                  <a:gd name="connsiteY107" fmla="*/ 365760 h 2655690"/>
                  <a:gd name="connsiteX108" fmla="*/ 60960 w 3450336"/>
                  <a:gd name="connsiteY108" fmla="*/ 316992 h 265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3450336" h="2655690">
                    <a:moveTo>
                      <a:pt x="60960" y="316992"/>
                    </a:moveTo>
                    <a:lnTo>
                      <a:pt x="60960" y="316992"/>
                    </a:lnTo>
                    <a:cubicBezTo>
                      <a:pt x="89408" y="292608"/>
                      <a:pt x="121411" y="271844"/>
                      <a:pt x="146304" y="243840"/>
                    </a:cubicBezTo>
                    <a:cubicBezTo>
                      <a:pt x="154842" y="234235"/>
                      <a:pt x="152749" y="218759"/>
                      <a:pt x="158496" y="207264"/>
                    </a:cubicBezTo>
                    <a:cubicBezTo>
                      <a:pt x="165049" y="194158"/>
                      <a:pt x="176327" y="183794"/>
                      <a:pt x="182880" y="170688"/>
                    </a:cubicBezTo>
                    <a:cubicBezTo>
                      <a:pt x="188627" y="159193"/>
                      <a:pt x="188831" y="145346"/>
                      <a:pt x="195072" y="134112"/>
                    </a:cubicBezTo>
                    <a:cubicBezTo>
                      <a:pt x="209304" y="108494"/>
                      <a:pt x="227584" y="85344"/>
                      <a:pt x="243840" y="60960"/>
                    </a:cubicBezTo>
                    <a:cubicBezTo>
                      <a:pt x="251968" y="48768"/>
                      <a:pt x="254323" y="29018"/>
                      <a:pt x="268224" y="24384"/>
                    </a:cubicBezTo>
                    <a:lnTo>
                      <a:pt x="341376" y="0"/>
                    </a:lnTo>
                    <a:cubicBezTo>
                      <a:pt x="377952" y="4064"/>
                      <a:pt x="415402" y="3266"/>
                      <a:pt x="451104" y="12192"/>
                    </a:cubicBezTo>
                    <a:cubicBezTo>
                      <a:pt x="490607" y="22068"/>
                      <a:pt x="490756" y="54541"/>
                      <a:pt x="524256" y="73152"/>
                    </a:cubicBezTo>
                    <a:cubicBezTo>
                      <a:pt x="546724" y="85634"/>
                      <a:pt x="573024" y="89408"/>
                      <a:pt x="597408" y="97536"/>
                    </a:cubicBezTo>
                    <a:cubicBezTo>
                      <a:pt x="657436" y="117545"/>
                      <a:pt x="621307" y="107615"/>
                      <a:pt x="707136" y="121920"/>
                    </a:cubicBezTo>
                    <a:cubicBezTo>
                      <a:pt x="719328" y="117856"/>
                      <a:pt x="735684" y="119763"/>
                      <a:pt x="743712" y="109728"/>
                    </a:cubicBezTo>
                    <a:cubicBezTo>
                      <a:pt x="754180" y="96644"/>
                      <a:pt x="751301" y="77072"/>
                      <a:pt x="755904" y="60960"/>
                    </a:cubicBezTo>
                    <a:cubicBezTo>
                      <a:pt x="759435" y="48603"/>
                      <a:pt x="764032" y="36576"/>
                      <a:pt x="768096" y="24384"/>
                    </a:cubicBezTo>
                    <a:cubicBezTo>
                      <a:pt x="816864" y="28448"/>
                      <a:pt x="867346" y="23132"/>
                      <a:pt x="914400" y="36576"/>
                    </a:cubicBezTo>
                    <a:cubicBezTo>
                      <a:pt x="928489" y="40601"/>
                      <a:pt x="928423" y="62791"/>
                      <a:pt x="938784" y="73152"/>
                    </a:cubicBezTo>
                    <a:cubicBezTo>
                      <a:pt x="949145" y="83513"/>
                      <a:pt x="963168" y="89408"/>
                      <a:pt x="975360" y="97536"/>
                    </a:cubicBezTo>
                    <a:cubicBezTo>
                      <a:pt x="983488" y="109728"/>
                      <a:pt x="990363" y="122855"/>
                      <a:pt x="999744" y="134112"/>
                    </a:cubicBezTo>
                    <a:cubicBezTo>
                      <a:pt x="1010782" y="147358"/>
                      <a:pt x="1026756" y="156342"/>
                      <a:pt x="1036320" y="170688"/>
                    </a:cubicBezTo>
                    <a:cubicBezTo>
                      <a:pt x="1043449" y="181381"/>
                      <a:pt x="1042765" y="195769"/>
                      <a:pt x="1048512" y="207264"/>
                    </a:cubicBezTo>
                    <a:cubicBezTo>
                      <a:pt x="1055065" y="220370"/>
                      <a:pt x="1064768" y="231648"/>
                      <a:pt x="1072896" y="243840"/>
                    </a:cubicBezTo>
                    <a:cubicBezTo>
                      <a:pt x="1076960" y="337312"/>
                      <a:pt x="1074364" y="431312"/>
                      <a:pt x="1085088" y="524256"/>
                    </a:cubicBezTo>
                    <a:cubicBezTo>
                      <a:pt x="1086768" y="538812"/>
                      <a:pt x="1099111" y="550471"/>
                      <a:pt x="1109472" y="560832"/>
                    </a:cubicBezTo>
                    <a:cubicBezTo>
                      <a:pt x="1152803" y="604163"/>
                      <a:pt x="1171849" y="601944"/>
                      <a:pt x="1231392" y="621792"/>
                    </a:cubicBezTo>
                    <a:lnTo>
                      <a:pt x="1267968" y="633984"/>
                    </a:lnTo>
                    <a:cubicBezTo>
                      <a:pt x="1280160" y="638048"/>
                      <a:pt x="1293049" y="640429"/>
                      <a:pt x="1304544" y="646176"/>
                    </a:cubicBezTo>
                    <a:cubicBezTo>
                      <a:pt x="1354995" y="671402"/>
                      <a:pt x="1366201" y="679878"/>
                      <a:pt x="1426464" y="694944"/>
                    </a:cubicBezTo>
                    <a:cubicBezTo>
                      <a:pt x="1500168" y="713370"/>
                      <a:pt x="1459336" y="701837"/>
                      <a:pt x="1548384" y="731520"/>
                    </a:cubicBezTo>
                    <a:cubicBezTo>
                      <a:pt x="1560576" y="735584"/>
                      <a:pt x="1574267" y="736583"/>
                      <a:pt x="1584960" y="743712"/>
                    </a:cubicBezTo>
                    <a:cubicBezTo>
                      <a:pt x="1673234" y="802562"/>
                      <a:pt x="1631900" y="779374"/>
                      <a:pt x="1706880" y="816864"/>
                    </a:cubicBezTo>
                    <a:cubicBezTo>
                      <a:pt x="1715008" y="829056"/>
                      <a:pt x="1719822" y="844286"/>
                      <a:pt x="1731264" y="853440"/>
                    </a:cubicBezTo>
                    <a:cubicBezTo>
                      <a:pt x="1741299" y="861468"/>
                      <a:pt x="1756345" y="859885"/>
                      <a:pt x="1767840" y="865632"/>
                    </a:cubicBezTo>
                    <a:cubicBezTo>
                      <a:pt x="1780946" y="872185"/>
                      <a:pt x="1793159" y="880635"/>
                      <a:pt x="1804416" y="890016"/>
                    </a:cubicBezTo>
                    <a:cubicBezTo>
                      <a:pt x="1817662" y="901054"/>
                      <a:pt x="1826646" y="917028"/>
                      <a:pt x="1840992" y="926592"/>
                    </a:cubicBezTo>
                    <a:cubicBezTo>
                      <a:pt x="1851685" y="933721"/>
                      <a:pt x="1866073" y="933037"/>
                      <a:pt x="1877568" y="938784"/>
                    </a:cubicBezTo>
                    <a:cubicBezTo>
                      <a:pt x="1890674" y="945337"/>
                      <a:pt x="1901038" y="956615"/>
                      <a:pt x="1914144" y="963168"/>
                    </a:cubicBezTo>
                    <a:cubicBezTo>
                      <a:pt x="1925639" y="968915"/>
                      <a:pt x="1939486" y="969119"/>
                      <a:pt x="1950720" y="975360"/>
                    </a:cubicBezTo>
                    <a:cubicBezTo>
                      <a:pt x="1976338" y="989592"/>
                      <a:pt x="1999488" y="1007872"/>
                      <a:pt x="2023872" y="1024128"/>
                    </a:cubicBezTo>
                    <a:lnTo>
                      <a:pt x="2097024" y="1072896"/>
                    </a:lnTo>
                    <a:lnTo>
                      <a:pt x="2133600" y="1097280"/>
                    </a:lnTo>
                    <a:cubicBezTo>
                      <a:pt x="2145792" y="1105408"/>
                      <a:pt x="2156275" y="1117030"/>
                      <a:pt x="2170176" y="1121664"/>
                    </a:cubicBezTo>
                    <a:lnTo>
                      <a:pt x="2206752" y="1133856"/>
                    </a:lnTo>
                    <a:cubicBezTo>
                      <a:pt x="2233353" y="1213658"/>
                      <a:pt x="2196407" y="1135334"/>
                      <a:pt x="2255520" y="1182624"/>
                    </a:cubicBezTo>
                    <a:cubicBezTo>
                      <a:pt x="2266962" y="1191778"/>
                      <a:pt x="2269543" y="1208839"/>
                      <a:pt x="2279904" y="1219200"/>
                    </a:cubicBezTo>
                    <a:cubicBezTo>
                      <a:pt x="2290265" y="1229561"/>
                      <a:pt x="2304288" y="1235456"/>
                      <a:pt x="2316480" y="1243584"/>
                    </a:cubicBezTo>
                    <a:cubicBezTo>
                      <a:pt x="2320544" y="1255776"/>
                      <a:pt x="2320782" y="1270016"/>
                      <a:pt x="2328672" y="1280160"/>
                    </a:cubicBezTo>
                    <a:cubicBezTo>
                      <a:pt x="2349843" y="1307380"/>
                      <a:pt x="2382696" y="1324619"/>
                      <a:pt x="2401824" y="1353312"/>
                    </a:cubicBezTo>
                    <a:cubicBezTo>
                      <a:pt x="2418080" y="1377696"/>
                      <a:pt x="2426208" y="1410208"/>
                      <a:pt x="2450592" y="1426464"/>
                    </a:cubicBezTo>
                    <a:lnTo>
                      <a:pt x="2523744" y="1475232"/>
                    </a:lnTo>
                    <a:cubicBezTo>
                      <a:pt x="2577637" y="1556071"/>
                      <a:pt x="2514298" y="1466244"/>
                      <a:pt x="2584704" y="1548384"/>
                    </a:cubicBezTo>
                    <a:cubicBezTo>
                      <a:pt x="2597928" y="1563812"/>
                      <a:pt x="2607687" y="1582048"/>
                      <a:pt x="2621280" y="1597152"/>
                    </a:cubicBezTo>
                    <a:cubicBezTo>
                      <a:pt x="2644349" y="1622784"/>
                      <a:pt x="2670048" y="1645920"/>
                      <a:pt x="2694432" y="1670304"/>
                    </a:cubicBezTo>
                    <a:cubicBezTo>
                      <a:pt x="2706624" y="1682496"/>
                      <a:pt x="2716662" y="1697316"/>
                      <a:pt x="2731008" y="1706880"/>
                    </a:cubicBezTo>
                    <a:lnTo>
                      <a:pt x="2767584" y="1731264"/>
                    </a:lnTo>
                    <a:cubicBezTo>
                      <a:pt x="2890842" y="1916151"/>
                      <a:pt x="2757431" y="1726395"/>
                      <a:pt x="2852928" y="1840992"/>
                    </a:cubicBezTo>
                    <a:cubicBezTo>
                      <a:pt x="2862309" y="1852249"/>
                      <a:pt x="2866055" y="1868187"/>
                      <a:pt x="2877312" y="1877568"/>
                    </a:cubicBezTo>
                    <a:cubicBezTo>
                      <a:pt x="2891274" y="1889203"/>
                      <a:pt x="2910495" y="1892601"/>
                      <a:pt x="2926080" y="1901952"/>
                    </a:cubicBezTo>
                    <a:cubicBezTo>
                      <a:pt x="2951210" y="1917030"/>
                      <a:pt x="2974508" y="1934986"/>
                      <a:pt x="2999232" y="1950720"/>
                    </a:cubicBezTo>
                    <a:cubicBezTo>
                      <a:pt x="3019224" y="1963442"/>
                      <a:pt x="3040475" y="1974151"/>
                      <a:pt x="3060192" y="1987296"/>
                    </a:cubicBezTo>
                    <a:cubicBezTo>
                      <a:pt x="3084576" y="2003552"/>
                      <a:pt x="3105542" y="2026797"/>
                      <a:pt x="3133344" y="2036064"/>
                    </a:cubicBezTo>
                    <a:cubicBezTo>
                      <a:pt x="3145536" y="2040128"/>
                      <a:pt x="3158686" y="2042015"/>
                      <a:pt x="3169920" y="2048256"/>
                    </a:cubicBezTo>
                    <a:cubicBezTo>
                      <a:pt x="3195538" y="2062488"/>
                      <a:pt x="3216860" y="2083918"/>
                      <a:pt x="3243072" y="2097024"/>
                    </a:cubicBezTo>
                    <a:cubicBezTo>
                      <a:pt x="3259328" y="2105152"/>
                      <a:pt x="3277051" y="2110844"/>
                      <a:pt x="3291840" y="2121408"/>
                    </a:cubicBezTo>
                    <a:cubicBezTo>
                      <a:pt x="3305870" y="2131430"/>
                      <a:pt x="3314386" y="2147962"/>
                      <a:pt x="3328416" y="2157984"/>
                    </a:cubicBezTo>
                    <a:cubicBezTo>
                      <a:pt x="3354781" y="2176816"/>
                      <a:pt x="3383911" y="2184610"/>
                      <a:pt x="3413760" y="2194560"/>
                    </a:cubicBezTo>
                    <a:cubicBezTo>
                      <a:pt x="3445961" y="2291164"/>
                      <a:pt x="3433918" y="2242359"/>
                      <a:pt x="3450336" y="2340864"/>
                    </a:cubicBezTo>
                    <a:cubicBezTo>
                      <a:pt x="3446272" y="2401824"/>
                      <a:pt x="3444891" y="2463022"/>
                      <a:pt x="3438144" y="2523744"/>
                    </a:cubicBezTo>
                    <a:cubicBezTo>
                      <a:pt x="3436725" y="2536517"/>
                      <a:pt x="3433980" y="2550285"/>
                      <a:pt x="3425952" y="2560320"/>
                    </a:cubicBezTo>
                    <a:cubicBezTo>
                      <a:pt x="3416798" y="2571762"/>
                      <a:pt x="3401568" y="2576576"/>
                      <a:pt x="3389376" y="2584704"/>
                    </a:cubicBezTo>
                    <a:cubicBezTo>
                      <a:pt x="3381248" y="2596896"/>
                      <a:pt x="3375353" y="2610919"/>
                      <a:pt x="3364992" y="2621280"/>
                    </a:cubicBezTo>
                    <a:cubicBezTo>
                      <a:pt x="3298257" y="2688015"/>
                      <a:pt x="3189042" y="2637921"/>
                      <a:pt x="3108960" y="2633472"/>
                    </a:cubicBezTo>
                    <a:cubicBezTo>
                      <a:pt x="3092704" y="2629408"/>
                      <a:pt x="3075593" y="2627881"/>
                      <a:pt x="3060192" y="2621280"/>
                    </a:cubicBezTo>
                    <a:cubicBezTo>
                      <a:pt x="3046724" y="2615508"/>
                      <a:pt x="3035466" y="2605514"/>
                      <a:pt x="3023616" y="2596896"/>
                    </a:cubicBezTo>
                    <a:cubicBezTo>
                      <a:pt x="2990749" y="2572993"/>
                      <a:pt x="2959895" y="2546287"/>
                      <a:pt x="2926080" y="2523744"/>
                    </a:cubicBezTo>
                    <a:cubicBezTo>
                      <a:pt x="2757911" y="2411631"/>
                      <a:pt x="2930532" y="2528666"/>
                      <a:pt x="2804160" y="2438400"/>
                    </a:cubicBezTo>
                    <a:cubicBezTo>
                      <a:pt x="2792236" y="2429883"/>
                      <a:pt x="2778841" y="2423397"/>
                      <a:pt x="2767584" y="2414016"/>
                    </a:cubicBezTo>
                    <a:cubicBezTo>
                      <a:pt x="2754338" y="2402978"/>
                      <a:pt x="2743200" y="2389632"/>
                      <a:pt x="2731008" y="2377440"/>
                    </a:cubicBezTo>
                    <a:cubicBezTo>
                      <a:pt x="2703421" y="2294678"/>
                      <a:pt x="2743483" y="2389915"/>
                      <a:pt x="2645664" y="2292096"/>
                    </a:cubicBezTo>
                    <a:cubicBezTo>
                      <a:pt x="2633472" y="2279904"/>
                      <a:pt x="2622698" y="2266106"/>
                      <a:pt x="2609088" y="2255520"/>
                    </a:cubicBezTo>
                    <a:cubicBezTo>
                      <a:pt x="2585955" y="2237528"/>
                      <a:pt x="2535936" y="2206752"/>
                      <a:pt x="2535936" y="2206752"/>
                    </a:cubicBezTo>
                    <a:cubicBezTo>
                      <a:pt x="2527808" y="2194560"/>
                      <a:pt x="2523978" y="2177942"/>
                      <a:pt x="2511552" y="2170176"/>
                    </a:cubicBezTo>
                    <a:cubicBezTo>
                      <a:pt x="2489756" y="2156553"/>
                      <a:pt x="2459786" y="2160049"/>
                      <a:pt x="2438400" y="2145792"/>
                    </a:cubicBezTo>
                    <a:cubicBezTo>
                      <a:pt x="2414016" y="2129536"/>
                      <a:pt x="2393050" y="2106291"/>
                      <a:pt x="2365248" y="2097024"/>
                    </a:cubicBezTo>
                    <a:lnTo>
                      <a:pt x="2292096" y="2072640"/>
                    </a:lnTo>
                    <a:cubicBezTo>
                      <a:pt x="2283968" y="2060448"/>
                      <a:pt x="2278073" y="2046425"/>
                      <a:pt x="2267712" y="2036064"/>
                    </a:cubicBezTo>
                    <a:cubicBezTo>
                      <a:pt x="2253344" y="2021696"/>
                      <a:pt x="2234372" y="2012712"/>
                      <a:pt x="2218944" y="1999488"/>
                    </a:cubicBezTo>
                    <a:cubicBezTo>
                      <a:pt x="2205853" y="1988267"/>
                      <a:pt x="2195614" y="1973950"/>
                      <a:pt x="2182368" y="1962912"/>
                    </a:cubicBezTo>
                    <a:cubicBezTo>
                      <a:pt x="2171111" y="1953531"/>
                      <a:pt x="2157049" y="1947909"/>
                      <a:pt x="2145792" y="1938528"/>
                    </a:cubicBezTo>
                    <a:cubicBezTo>
                      <a:pt x="2051918" y="1860299"/>
                      <a:pt x="2163451" y="1938109"/>
                      <a:pt x="2072640" y="1877568"/>
                    </a:cubicBezTo>
                    <a:cubicBezTo>
                      <a:pt x="2028176" y="1744176"/>
                      <a:pt x="2099089" y="1946223"/>
                      <a:pt x="2036064" y="1804416"/>
                    </a:cubicBezTo>
                    <a:cubicBezTo>
                      <a:pt x="2025625" y="1780928"/>
                      <a:pt x="2019808" y="1755648"/>
                      <a:pt x="2011680" y="1731264"/>
                    </a:cubicBezTo>
                    <a:cubicBezTo>
                      <a:pt x="2007616" y="1719072"/>
                      <a:pt x="2012165" y="1696801"/>
                      <a:pt x="1999488" y="1694688"/>
                    </a:cubicBezTo>
                    <a:lnTo>
                      <a:pt x="1926336" y="1682496"/>
                    </a:lnTo>
                    <a:lnTo>
                      <a:pt x="1341120" y="1694688"/>
                    </a:lnTo>
                    <a:cubicBezTo>
                      <a:pt x="1271945" y="1696816"/>
                      <a:pt x="1203063" y="1706880"/>
                      <a:pt x="1133856" y="1706880"/>
                    </a:cubicBezTo>
                    <a:cubicBezTo>
                      <a:pt x="971245" y="1706880"/>
                      <a:pt x="808736" y="1698752"/>
                      <a:pt x="646176" y="1694688"/>
                    </a:cubicBezTo>
                    <a:cubicBezTo>
                      <a:pt x="625856" y="1690624"/>
                      <a:pt x="605905" y="1683678"/>
                      <a:pt x="585216" y="1682496"/>
                    </a:cubicBezTo>
                    <a:cubicBezTo>
                      <a:pt x="463427" y="1675537"/>
                      <a:pt x="340943" y="1681348"/>
                      <a:pt x="219456" y="1670304"/>
                    </a:cubicBezTo>
                    <a:cubicBezTo>
                      <a:pt x="204863" y="1668977"/>
                      <a:pt x="194137" y="1655301"/>
                      <a:pt x="182880" y="1645920"/>
                    </a:cubicBezTo>
                    <a:cubicBezTo>
                      <a:pt x="139906" y="1610108"/>
                      <a:pt x="131521" y="1587170"/>
                      <a:pt x="97536" y="1536192"/>
                    </a:cubicBezTo>
                    <a:cubicBezTo>
                      <a:pt x="89408" y="1524000"/>
                      <a:pt x="77786" y="1513517"/>
                      <a:pt x="73152" y="1499616"/>
                    </a:cubicBezTo>
                    <a:cubicBezTo>
                      <a:pt x="39511" y="1398694"/>
                      <a:pt x="90385" y="1556355"/>
                      <a:pt x="36576" y="1341120"/>
                    </a:cubicBezTo>
                    <a:cubicBezTo>
                      <a:pt x="32512" y="1324864"/>
                      <a:pt x="27139" y="1308880"/>
                      <a:pt x="24384" y="1292352"/>
                    </a:cubicBezTo>
                    <a:cubicBezTo>
                      <a:pt x="18997" y="1260033"/>
                      <a:pt x="16522" y="1227294"/>
                      <a:pt x="12192" y="1194816"/>
                    </a:cubicBezTo>
                    <a:cubicBezTo>
                      <a:pt x="8394" y="1166331"/>
                      <a:pt x="4064" y="1137920"/>
                      <a:pt x="0" y="1109472"/>
                    </a:cubicBezTo>
                    <a:cubicBezTo>
                      <a:pt x="4064" y="861568"/>
                      <a:pt x="4448" y="613576"/>
                      <a:pt x="12192" y="365760"/>
                    </a:cubicBezTo>
                    <a:cubicBezTo>
                      <a:pt x="13937" y="309907"/>
                      <a:pt x="52832" y="325120"/>
                      <a:pt x="60960" y="316992"/>
                    </a:cubicBezTo>
                    <a:close/>
                  </a:path>
                </a:pathLst>
              </a:custGeom>
              <a:blipFill>
                <a:blip r:embed="rId24" r:link="rId2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671" r="28761"/>
              <a:stretch/>
            </p:blipFill>
            <p:spPr>
              <a:xfrm>
                <a:off x="4698582" y="5436301"/>
                <a:ext cx="1403471" cy="2625999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133009" y="4887364"/>
                <a:ext cx="4390931" cy="447508"/>
              </a:xfrm>
              <a:prstGeom prst="rect">
                <a:avLst/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000" b="1">
                    <a:solidFill>
                      <a:schemeClr val="bg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IDB – Sub basin – Nexus</a:t>
                </a:r>
              </a:p>
            </p:txBody>
          </p:sp>
        </p:grp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199051" y="6571251"/>
              <a:ext cx="1620044" cy="1279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25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Collaborations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8447" r="2464" b="24370"/>
          <a:stretch/>
        </p:blipFill>
        <p:spPr>
          <a:xfrm>
            <a:off x="2903724" y="2854485"/>
            <a:ext cx="9175035" cy="47400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753922" y="3733949"/>
            <a:ext cx="1160173" cy="4726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950325" y="2384960"/>
            <a:ext cx="3643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Energy Research Institute; National Center for Climate Change Strategy and International Cooperation (NCSC)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Tsinghua University; Beijing Institute of Technology,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Chinese Academy of Agricultural Sciences; China Institute of Water Resources and Hydropower Research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Chinese Academy of Building Research; CQC; EMCA,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National Development and Research Commission; Ministry of Ecology and Environment, MOHURD,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Provincial/city governments (e.g. Chongqing, Ningbo, etc.)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U.S.-China Energy Cooperation Program and energy companies 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Energy Foundation 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046064" y="1983396"/>
            <a:ext cx="1935744" cy="13274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9188903" y="4888494"/>
            <a:ext cx="516260" cy="214225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3949" y="7071798"/>
            <a:ext cx="74884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NITI Aayog; Ministry of Power; Ministry of Environment, Forest and Climate Change; Ministry of Statistics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The Energy and Resources Institute (TERI); Center for Study of Science, Technology and Policy (CSTEP); Council on Energy, Environment and Water (CEEW); Integrated Research and Action for Development (IRADe); Prayas Energy Group,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Indian Institute of Management Ahmedabad; Malaviya National Institute of Technology; CEPT,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State/local governments (Gujarat; Rajasthan; GIFT city; Vishakhapatnam, etc.)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Energy companies (Exxon, United Technologies, etc.)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Alliance for an Energy Efficient Economy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9952268" y="4966299"/>
            <a:ext cx="1923303" cy="81749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37711" y="5432454"/>
            <a:ext cx="2577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Ministry of Construction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Institute of Building Science and Technology; Vietnam Institute for Building Materials, etc.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Consultant and Inspection Joint Stock Company of Construction Technology and Equipment</a:t>
            </a:r>
          </a:p>
          <a:p>
            <a:pPr marL="205740" indent="-205740" defTabSz="1097236">
              <a:buFont typeface="Arial" panose="020B0604020202020204" pitchFamily="34" charset="0"/>
              <a:buChar char="•"/>
            </a:pPr>
            <a:r>
              <a:rPr lang="en-US" sz="1000" dirty="0"/>
              <a:t>Hanoi Architectural University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417789" y="6828529"/>
            <a:ext cx="896480" cy="490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84716" y="6723714"/>
            <a:ext cx="374848" cy="9846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054920" y="3004459"/>
            <a:ext cx="569918" cy="4809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23154" y="2541709"/>
            <a:ext cx="25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Environment Canada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University of Alberta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823734" y="3846048"/>
            <a:ext cx="1114300" cy="965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9229" y="2699457"/>
            <a:ext cx="2577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Cornell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Arizona State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University of California, Davis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Johns Hopkins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Massachusetts Institute of Technology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Montana State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Iowa State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Indiana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Stanford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Harvard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Pennsylvania State University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UC Irvine</a:t>
            </a:r>
          </a:p>
        </p:txBody>
      </p:sp>
      <p:cxnSp>
        <p:nvCxnSpPr>
          <p:cNvPr id="19" name="Straight Connector 18"/>
          <p:cNvCxnSpPr>
            <a:stCxn id="32" idx="3"/>
          </p:cNvCxnSpPr>
          <p:nvPr/>
        </p:nvCxnSpPr>
        <p:spPr>
          <a:xfrm flipV="1">
            <a:off x="3768370" y="6014238"/>
            <a:ext cx="1698801" cy="973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674928" y="5324222"/>
            <a:ext cx="1209296" cy="1906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24467" y="2952559"/>
            <a:ext cx="418747" cy="7637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906318" y="1141624"/>
            <a:ext cx="35455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Moscow City, Murmansk Region,  Chelyabinsk Region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Institute of Global Climate and Ecology, The Center for Energy Efficiency (</a:t>
            </a:r>
            <a:r>
              <a:rPr lang="en-US" sz="1000" dirty="0" err="1"/>
              <a:t>CENEf</a:t>
            </a:r>
            <a:r>
              <a:rPr lang="en-US" sz="1000" dirty="0"/>
              <a:t>), WWF Russia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00" dirty="0"/>
              <a:t>Scientific Research Institute of Automobiles and Transportation (NIIAT), Scientific Research Institute for Atmospheric Protection (SRI), Murmansk State Technical University 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498080" y="2359747"/>
            <a:ext cx="216743" cy="135653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48435" y="1511458"/>
            <a:ext cx="29401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000" dirty="0"/>
              <a:t>Verkhovna Rada of Ukraine 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000" dirty="0"/>
              <a:t>Ministry of Fuel and Coal Industry, State Agency on Energy Efficiency and Energy Saving, Naftogaz of Ukraine 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000" dirty="0"/>
              <a:t>Kyiv City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698251" y="2290414"/>
            <a:ext cx="2369866" cy="10394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47125" y="1563587"/>
            <a:ext cx="44155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8" indent="-285738" defTabSz="1097236">
              <a:buFont typeface="Arial" panose="020B0604020202020204" pitchFamily="34" charset="0"/>
              <a:buChar char="•"/>
            </a:pPr>
            <a:r>
              <a:rPr lang="en-US" sz="1000" dirty="0"/>
              <a:t>International Institute for Applied Systems Analysis (Austria)</a:t>
            </a:r>
          </a:p>
          <a:p>
            <a:pPr marL="285738" indent="-285738" defTabSz="1097236">
              <a:buFont typeface="Arial" panose="020B0604020202020204" pitchFamily="34" charset="0"/>
              <a:buChar char="•"/>
            </a:pPr>
            <a:r>
              <a:rPr lang="en-US" sz="1000" dirty="0"/>
              <a:t>Potsdam Institute for Climate Change Impacts Research (Germany)</a:t>
            </a:r>
          </a:p>
          <a:p>
            <a:pPr marL="285738" indent="-285738" defTabSz="1097236">
              <a:buFont typeface="Arial" panose="020B0604020202020204" pitchFamily="34" charset="0"/>
              <a:buChar char="•"/>
            </a:pPr>
            <a:r>
              <a:rPr lang="en-US" sz="1000" dirty="0"/>
              <a:t>Netherlands Environmental Assessment Agency (Netherlands)</a:t>
            </a:r>
          </a:p>
          <a:p>
            <a:pPr marL="285738" indent="-285738" defTabSz="1097236">
              <a:buFont typeface="Arial" panose="020B0604020202020204" pitchFamily="34" charset="0"/>
              <a:buChar char="•"/>
            </a:pPr>
            <a:r>
              <a:rPr lang="en-US" sz="1000" dirty="0"/>
              <a:t>Norwegian University of Science and Technology (Norway)</a:t>
            </a:r>
          </a:p>
          <a:p>
            <a:pPr marL="285738" indent="-285738" defTabSz="1097236">
              <a:buFont typeface="Arial" panose="020B0604020202020204" pitchFamily="34" charset="0"/>
              <a:buChar char="•"/>
            </a:pPr>
            <a:r>
              <a:rPr lang="en-US" sz="1000" dirty="0"/>
              <a:t>Fondazioni Eni Enrico </a:t>
            </a:r>
            <a:r>
              <a:rPr lang="en-US" sz="1000" dirty="0" err="1"/>
              <a:t>Mattei</a:t>
            </a:r>
            <a:r>
              <a:rPr lang="en-US" sz="1000" dirty="0"/>
              <a:t> (Italy)</a:t>
            </a: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10515363" y="4206596"/>
            <a:ext cx="312791" cy="5790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672246" y="4832090"/>
            <a:ext cx="2889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National Institute for Environmental Studies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C5D73F-FB6A-4D8D-9E24-743FCAA0A820}"/>
              </a:ext>
            </a:extLst>
          </p:cNvPr>
          <p:cNvCxnSpPr/>
          <p:nvPr/>
        </p:nvCxnSpPr>
        <p:spPr>
          <a:xfrm flipH="1">
            <a:off x="8658720" y="4452767"/>
            <a:ext cx="102795" cy="9353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E2AF18-7CFC-4D3E-988F-49CAD3CACCBB}"/>
              </a:ext>
            </a:extLst>
          </p:cNvPr>
          <p:cNvSpPr txBox="1"/>
          <p:nvPr/>
        </p:nvSpPr>
        <p:spPr>
          <a:xfrm>
            <a:off x="8245756" y="5392419"/>
            <a:ext cx="1147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Planning Commission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25102" y="2251151"/>
            <a:ext cx="2085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-205740">
              <a:buFont typeface="Arial" panose="020B0604020202020204" pitchFamily="34" charset="0"/>
              <a:buChar char="•"/>
              <a:tabLst>
                <a:tab pos="548640" algn="l"/>
              </a:tabLst>
            </a:pPr>
            <a:r>
              <a:rPr lang="en-US" sz="1000" dirty="0"/>
              <a:t>Ministry of Energy, Ministry of Investment and Development</a:t>
            </a:r>
          </a:p>
          <a:p>
            <a:pPr marL="205740" indent="-205740">
              <a:buFont typeface="Arial" panose="020B0604020202020204" pitchFamily="34" charset="0"/>
              <a:buChar char="•"/>
              <a:tabLst>
                <a:tab pos="548640" algn="l"/>
              </a:tabLst>
            </a:pPr>
            <a:r>
              <a:rPr lang="en-US" sz="1000" dirty="0"/>
              <a:t>Arcelor Mittal Temirtau</a:t>
            </a:r>
          </a:p>
          <a:p>
            <a:pPr marL="205740" indent="-205740">
              <a:buFont typeface="Arial" panose="020B0604020202020204" pitchFamily="34" charset="0"/>
              <a:buChar char="•"/>
            </a:pPr>
            <a:r>
              <a:rPr lang="en-US" sz="1000" dirty="0"/>
              <a:t>Karaganda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16038" y="5988513"/>
            <a:ext cx="2452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Federal University of Rio de Janeiro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19263" y="6436798"/>
            <a:ext cx="3635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Ministerio del Interior, Obras Públicas y Vivienda. Presidencia de la Nación</a:t>
            </a:r>
            <a:endParaRPr lang="en-US" sz="1000" dirty="0"/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 err="1"/>
              <a:t>Instituto</a:t>
            </a:r>
            <a:r>
              <a:rPr lang="en-US" sz="1000" dirty="0"/>
              <a:t> Nacional del Agua (INA)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Comisión Regional del Río Bermejo (COREBE)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Comité </a:t>
            </a:r>
            <a:r>
              <a:rPr lang="es-ES" sz="1000" dirty="0" err="1"/>
              <a:t>Interjurisdiccional</a:t>
            </a:r>
            <a:r>
              <a:rPr lang="es-ES" sz="1000" dirty="0"/>
              <a:t> del Río Colorado (COIRCO)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1573587" y="5034173"/>
            <a:ext cx="2789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Gobierno de Colombia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Departamento Nacional de Planeación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Universidad de los Andes</a:t>
            </a:r>
            <a:endParaRPr lang="en-US" sz="1000" dirty="0"/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Universidad del Rosario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75813" y="7708406"/>
            <a:ext cx="3635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Presidencia República Oriental del Uruguay</a:t>
            </a:r>
          </a:p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s-ES" sz="1000" dirty="0"/>
              <a:t>Universidad de la República Uruguay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2AF18-7CFC-4D3E-988F-49CAD3CACCBB}"/>
              </a:ext>
            </a:extLst>
          </p:cNvPr>
          <p:cNvSpPr txBox="1"/>
          <p:nvPr/>
        </p:nvSpPr>
        <p:spPr>
          <a:xfrm>
            <a:off x="5871150" y="6245173"/>
            <a:ext cx="1274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97236">
              <a:buFont typeface="Arial" panose="020B0604020202020204" pitchFamily="34" charset="0"/>
              <a:buChar char="•"/>
            </a:pPr>
            <a:r>
              <a:rPr lang="en-US" sz="1000" dirty="0"/>
              <a:t>City of </a:t>
            </a:r>
            <a:r>
              <a:rPr lang="en-US" sz="1000" dirty="0" err="1"/>
              <a:t>Tshwana</a:t>
            </a:r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026036" y="6519022"/>
            <a:ext cx="584327" cy="1559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85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GCAM is an Integrated Assessment Model used to capture long term multi-sector global dynamics</a:t>
            </a:r>
          </a:p>
          <a:p>
            <a:r>
              <a:rPr lang="en-US" dirty="0"/>
              <a:t>Represents socio-economics, energy, water, agriculture, land-use, water and climate systems. </a:t>
            </a:r>
          </a:p>
          <a:p>
            <a:r>
              <a:rPr lang="en-US" dirty="0"/>
              <a:t>Dynamic recursive model operating on 5 year time steps, with 32 energy-economic regions, 235 water basin and 384 land-use regions.</a:t>
            </a:r>
          </a:p>
          <a:p>
            <a:r>
              <a:rPr lang="en-US" dirty="0"/>
              <a:t>Solved using a market-equilibrium approach to balance demands and supplies in regional markets for different commodities.</a:t>
            </a:r>
          </a:p>
          <a:p>
            <a:r>
              <a:rPr lang="en-US" dirty="0"/>
              <a:t>Open source: </a:t>
            </a:r>
            <a:r>
              <a:rPr lang="en-US" u="sng" dirty="0">
                <a:hlinkClick r:id="rId3"/>
              </a:rPr>
              <a:t>https://github.com/JGCRI/gcam-core/releases</a:t>
            </a:r>
            <a:endParaRPr lang="en-US" u="sng" dirty="0"/>
          </a:p>
          <a:p>
            <a:r>
              <a:rPr lang="en-US" dirty="0"/>
              <a:t>Extensive Documentation: </a:t>
            </a:r>
            <a:r>
              <a:rPr lang="en-US" u="sng" dirty="0">
                <a:hlinkClick r:id="rId4"/>
              </a:rPr>
              <a:t>http://www.globalchange.umd.edu/gcam/</a:t>
            </a:r>
            <a:endParaRPr lang="en-US" u="sng" dirty="0"/>
          </a:p>
          <a:p>
            <a:r>
              <a:rPr lang="en-US" dirty="0"/>
              <a:t>GCAM wiki page: </a:t>
            </a:r>
            <a:r>
              <a:rPr lang="en-US" u="sng" dirty="0">
                <a:hlinkClick r:id="rId5"/>
              </a:rPr>
              <a:t>http://jgcri.github.io/gcam-doc/</a:t>
            </a:r>
            <a:endParaRPr lang="en-US" u="sn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GCAM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Systems</a:t>
            </a:r>
          </a:p>
          <a:p>
            <a:pPr lvl="1"/>
            <a:r>
              <a:rPr lang="en-US" dirty="0"/>
              <a:t>Data flows</a:t>
            </a:r>
          </a:p>
          <a:p>
            <a:pPr lvl="1"/>
            <a:r>
              <a:rPr lang="en-US" dirty="0"/>
              <a:t>Modeling Framework</a:t>
            </a:r>
          </a:p>
          <a:p>
            <a:r>
              <a:rPr lang="en-US" dirty="0"/>
              <a:t>Example Projects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Integrated Assessment Models (IAMs)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43" y="1706131"/>
            <a:ext cx="6086962" cy="5759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426748" y="1813558"/>
            <a:ext cx="6291095" cy="39057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6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7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Provide nexus insights otherwise unavailable from disciplinary research alone.</a:t>
            </a: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Capture complex non-linear system Interactions</a:t>
            </a: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Support national, international, regional, and private-sector decisions.</a:t>
            </a: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25780" indent="-457200" defTabSz="10972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Examples: AIM, GCAM, IGSM, IMAGE, MESSAGE, REMIND</a:t>
            </a:r>
          </a:p>
          <a:p>
            <a:pPr marL="0" indent="0">
              <a:buNone/>
            </a:pPr>
            <a:endParaRPr lang="en-US" sz="2880" dirty="0"/>
          </a:p>
        </p:txBody>
      </p:sp>
    </p:spTree>
    <p:extLst>
      <p:ext uri="{BB962C8B-B14F-4D97-AF65-F5344CB8AC3E}">
        <p14:creationId xmlns:p14="http://schemas.microsoft.com/office/powerpoint/2010/main" val="29618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F25B5-DF38-4787-8C1D-7EDE3CB5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015A7-B28F-4B90-B21B-8C0F7310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GCAM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7C554-9905-4A80-ABCC-18FA26F7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79" y="1498985"/>
            <a:ext cx="8388768" cy="645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200400" y="1768385"/>
            <a:ext cx="9144000" cy="655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Blip>
                <a:blip r:embed="rId3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Blip>
                <a:blip r:embed="rId4"/>
              </a:buBlip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Blip>
                <a:blip r:embed="rId5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buBlip>
                <a:blip r:embed="rId6"/>
              </a:buBlip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defTabSz="342900">
              <a:spcBef>
                <a:spcPts val="225"/>
              </a:spcBef>
              <a:buClr>
                <a:srgbClr val="800080"/>
              </a:buClr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 is a global long-term integrated assessment model</a:t>
            </a:r>
          </a:p>
          <a:p>
            <a:pPr marL="0" indent="0" algn="ctr" defTabSz="342900">
              <a:spcBef>
                <a:spcPts val="225"/>
              </a:spcBef>
              <a:buClr>
                <a:srgbClr val="800080"/>
              </a:buClr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GCAM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en-US" sz="2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en-US" sz="2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Land-use, </a:t>
            </a:r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FF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86931" y="2937990"/>
            <a:ext cx="4865098" cy="5063010"/>
            <a:chOff x="1502887" y="2709390"/>
            <a:chExt cx="4865098" cy="506301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3990" y="2709390"/>
              <a:ext cx="3826299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66370" y="4099308"/>
              <a:ext cx="3796393" cy="228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60711" y="5486400"/>
              <a:ext cx="3807274" cy="2286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502887" y="3330229"/>
              <a:ext cx="1371600" cy="68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/>
                  <a:ea typeface="ＭＳ Ｐゴシック"/>
                </a:rPr>
                <a:t>32 Energy Economy Regions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67624" y="4724400"/>
              <a:ext cx="1371600" cy="68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/>
                  <a:ea typeface="ＭＳ Ｐゴシック"/>
                </a:rPr>
                <a:t>384 Land Regions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7741" y="5835918"/>
              <a:ext cx="1371600" cy="68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"/>
                  <a:ea typeface="ＭＳ Ｐゴシック"/>
                </a:rPr>
                <a:t>235 Water Basins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93079" y="2933511"/>
            <a:ext cx="4742266" cy="5074793"/>
            <a:chOff x="5929187" y="2790837"/>
            <a:chExt cx="4742266" cy="507479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9187" y="2790837"/>
              <a:ext cx="3560939" cy="24652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801" y="4203276"/>
              <a:ext cx="3523038" cy="243902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876" y="5390923"/>
              <a:ext cx="3574577" cy="247470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Rectangle 3"/>
            <p:cNvSpPr/>
            <p:nvPr/>
          </p:nvSpPr>
          <p:spPr>
            <a:xfrm>
              <a:off x="6137055" y="2920514"/>
              <a:ext cx="1377032" cy="4145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Energy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59724" y="4332953"/>
              <a:ext cx="1377032" cy="4145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Water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207933" y="5507715"/>
              <a:ext cx="1377032" cy="41457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Land-Use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" t="5373" r="34605" b="5847"/>
          <a:stretch/>
        </p:blipFill>
        <p:spPr>
          <a:xfrm>
            <a:off x="11264942" y="4682912"/>
            <a:ext cx="2829880" cy="32844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 36"/>
          <p:cNvSpPr/>
          <p:nvPr/>
        </p:nvSpPr>
        <p:spPr>
          <a:xfrm>
            <a:off x="11343320" y="2775573"/>
            <a:ext cx="2673125" cy="41457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Regional – 5 year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343320" y="4138665"/>
            <a:ext cx="2673125" cy="41457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Gridded – Monthly</a:t>
            </a:r>
          </a:p>
        </p:txBody>
      </p:sp>
      <p:sp>
        <p:nvSpPr>
          <p:cNvPr id="7" name="Down Arrow 6"/>
          <p:cNvSpPr/>
          <p:nvPr/>
        </p:nvSpPr>
        <p:spPr>
          <a:xfrm>
            <a:off x="12494926" y="3647564"/>
            <a:ext cx="369912" cy="410166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717718" y="3222285"/>
            <a:ext cx="1932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Downscaling Tools </a:t>
            </a:r>
          </a:p>
        </p:txBody>
      </p:sp>
    </p:spTree>
    <p:extLst>
      <p:ext uri="{BB962C8B-B14F-4D97-AF65-F5344CB8AC3E}">
        <p14:creationId xmlns:p14="http://schemas.microsoft.com/office/powerpoint/2010/main" val="67449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gLU tree v2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69" y="4735886"/>
            <a:ext cx="4857204" cy="31984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-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5C52C-CAFB-5744-B85D-CB61A22C0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96" y="2492943"/>
            <a:ext cx="8327855" cy="3980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450" y="758299"/>
            <a:ext cx="4602457" cy="34747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71098" y="1960384"/>
            <a:ext cx="33977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Energy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44251" y="302250"/>
            <a:ext cx="1551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4251" y="4360547"/>
            <a:ext cx="1551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6396" y="7772400"/>
            <a:ext cx="51395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GCAM Documentation: </a:t>
            </a:r>
            <a:r>
              <a:rPr lang="en-US" sz="1400" i="1" dirty="0">
                <a:hlinkClick r:id="rId6"/>
              </a:rPr>
              <a:t>http://jgcri.github.io/gcam-doc/toc.html</a:t>
            </a:r>
            <a:r>
              <a:rPr lang="en-US" sz="1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13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Systems (Energy Detail)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434198" y="2511426"/>
            <a:ext cx="936625" cy="457200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Oil Production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381935" y="2751138"/>
            <a:ext cx="180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4362885" y="3508376"/>
            <a:ext cx="3810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5623360" y="3022601"/>
            <a:ext cx="847725" cy="1166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737535" y="3298826"/>
            <a:ext cx="1031875" cy="457200"/>
          </a:xfrm>
          <a:prstGeom prst="rect">
            <a:avLst/>
          </a:prstGeom>
          <a:solidFill>
            <a:srgbClr val="B0D4D3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/>
              <a:t>Bioenergy Conversion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20335" y="6313488"/>
            <a:ext cx="1117600" cy="646113"/>
          </a:xfrm>
          <a:prstGeom prst="rect">
            <a:avLst/>
          </a:prstGeom>
          <a:solidFill>
            <a:srgbClr val="B0D4D3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Electric Power Generation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7941110" y="6597651"/>
            <a:ext cx="862013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6221848" y="2532063"/>
            <a:ext cx="908050" cy="457200"/>
          </a:xfrm>
          <a:prstGeom prst="rect">
            <a:avLst/>
          </a:prstGeom>
          <a:solidFill>
            <a:srgbClr val="B0D4D3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Liquids Refining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7482323" y="5497513"/>
            <a:ext cx="936625" cy="274638"/>
          </a:xfrm>
          <a:prstGeom prst="rect">
            <a:avLst/>
          </a:prstGeom>
          <a:solidFill>
            <a:srgbClr val="B0D4D3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Hydrogen</a:t>
            </a: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45598" y="3617913"/>
            <a:ext cx="3127375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4370823" y="4216401"/>
            <a:ext cx="445770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3431023" y="4964113"/>
            <a:ext cx="936625" cy="457200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N. Gas Production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427848" y="4116388"/>
            <a:ext cx="936625" cy="457200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Coal Production</a:t>
            </a:r>
          </a:p>
        </p:txBody>
      </p:sp>
      <p:sp>
        <p:nvSpPr>
          <p:cNvPr id="18" name="Text Box 19" descr="Wide upward diagonal"/>
          <p:cNvSpPr txBox="1">
            <a:spLocks noChangeArrowheads="1"/>
          </p:cNvSpPr>
          <p:nvPr/>
        </p:nvSpPr>
        <p:spPr bwMode="auto">
          <a:xfrm>
            <a:off x="3435785" y="3302001"/>
            <a:ext cx="936625" cy="457200"/>
          </a:xfrm>
          <a:prstGeom prst="rect">
            <a:avLst/>
          </a:prstGeom>
          <a:solidFill>
            <a:srgbClr val="8CBA84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/>
              <a:t>Bioenergy Production</a:t>
            </a:r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V="1">
            <a:off x="5763060" y="2954338"/>
            <a:ext cx="504825" cy="422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4337485" y="4384676"/>
            <a:ext cx="1743075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380348" y="5195888"/>
            <a:ext cx="1747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6105960" y="4964113"/>
            <a:ext cx="1006475" cy="457200"/>
          </a:xfrm>
          <a:prstGeom prst="rect">
            <a:avLst/>
          </a:prstGeom>
          <a:solidFill>
            <a:srgbClr val="B0D4D3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Gas Processing</a:t>
            </a: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7074335" y="5219701"/>
            <a:ext cx="45085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7021948" y="2981326"/>
            <a:ext cx="246062" cy="3314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4177148" y="4559301"/>
            <a:ext cx="2822575" cy="173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6771123" y="5407026"/>
            <a:ext cx="417512" cy="887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701023" y="5641976"/>
            <a:ext cx="1276350" cy="274637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Nuclear</a:t>
            </a:r>
          </a:p>
        </p:txBody>
      </p:sp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4701023" y="6084888"/>
            <a:ext cx="1276350" cy="274638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Hydro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688323" y="6494463"/>
            <a:ext cx="1276350" cy="274638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Solar</a:t>
            </a: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5937685" y="5799138"/>
            <a:ext cx="941388" cy="534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5990073" y="6240463"/>
            <a:ext cx="86201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 flipV="1">
            <a:off x="5951973" y="6832601"/>
            <a:ext cx="887412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 flipV="1">
            <a:off x="7796648" y="5816601"/>
            <a:ext cx="15875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38"/>
          <p:cNvSpPr txBox="1">
            <a:spLocks noChangeArrowheads="1"/>
          </p:cNvSpPr>
          <p:nvPr/>
        </p:nvSpPr>
        <p:spPr bwMode="auto">
          <a:xfrm>
            <a:off x="8839635" y="2741613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Liquids Market</a:t>
            </a:r>
          </a:p>
        </p:txBody>
      </p:sp>
      <p:sp>
        <p:nvSpPr>
          <p:cNvPr id="35" name="Text Box 39"/>
          <p:cNvSpPr txBox="1">
            <a:spLocks noChangeArrowheads="1"/>
          </p:cNvSpPr>
          <p:nvPr/>
        </p:nvSpPr>
        <p:spPr bwMode="auto">
          <a:xfrm>
            <a:off x="8836460" y="3479801"/>
            <a:ext cx="1050925" cy="461962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Bioenergy Market</a:t>
            </a:r>
          </a:p>
        </p:txBody>
      </p:sp>
      <p:sp>
        <p:nvSpPr>
          <p:cNvPr id="36" name="Text Box 40"/>
          <p:cNvSpPr txBox="1">
            <a:spLocks noChangeArrowheads="1"/>
          </p:cNvSpPr>
          <p:nvPr/>
        </p:nvSpPr>
        <p:spPr bwMode="auto">
          <a:xfrm>
            <a:off x="8839635" y="4873626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Natural Gas Market</a:t>
            </a:r>
          </a:p>
        </p:txBody>
      </p: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8841223" y="5645151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Hydrogen Market</a:t>
            </a:r>
          </a:p>
        </p:txBody>
      </p:sp>
      <p:sp>
        <p:nvSpPr>
          <p:cNvPr id="38" name="Line 42"/>
          <p:cNvSpPr>
            <a:spLocks noChangeShapeType="1"/>
          </p:cNvSpPr>
          <p:nvPr/>
        </p:nvSpPr>
        <p:spPr bwMode="auto">
          <a:xfrm>
            <a:off x="7064810" y="5197476"/>
            <a:ext cx="1804988" cy="20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>
            <a:off x="7120373" y="2703513"/>
            <a:ext cx="1708150" cy="17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44"/>
          <p:cNvSpPr txBox="1">
            <a:spLocks noChangeArrowheads="1"/>
          </p:cNvSpPr>
          <p:nvPr/>
        </p:nvSpPr>
        <p:spPr bwMode="auto">
          <a:xfrm>
            <a:off x="8828523" y="6359526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Electricity Market</a:t>
            </a:r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987148" y="4241801"/>
            <a:ext cx="182562" cy="1231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6"/>
          <p:cNvSpPr>
            <a:spLocks noChangeShapeType="1"/>
          </p:cNvSpPr>
          <p:nvPr/>
        </p:nvSpPr>
        <p:spPr bwMode="auto">
          <a:xfrm>
            <a:off x="8398310" y="5635626"/>
            <a:ext cx="447675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47"/>
          <p:cNvSpPr>
            <a:spLocks noChangeShapeType="1"/>
          </p:cNvSpPr>
          <p:nvPr/>
        </p:nvSpPr>
        <p:spPr bwMode="auto">
          <a:xfrm flipV="1">
            <a:off x="6850498" y="2973388"/>
            <a:ext cx="28575" cy="197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8"/>
          <p:cNvSpPr>
            <a:spLocks noChangeShapeType="1"/>
          </p:cNvSpPr>
          <p:nvPr/>
        </p:nvSpPr>
        <p:spPr bwMode="auto">
          <a:xfrm flipV="1">
            <a:off x="5777348" y="2989263"/>
            <a:ext cx="928687" cy="2189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4696260" y="6894513"/>
            <a:ext cx="1276350" cy="274638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Wind</a:t>
            </a:r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 flipV="1">
            <a:off x="5985310" y="6953251"/>
            <a:ext cx="866775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33"/>
          <p:cNvSpPr txBox="1">
            <a:spLocks noChangeArrowheads="1"/>
          </p:cNvSpPr>
          <p:nvPr/>
        </p:nvSpPr>
        <p:spPr bwMode="auto">
          <a:xfrm>
            <a:off x="4683560" y="7248526"/>
            <a:ext cx="1276350" cy="274637"/>
          </a:xfrm>
          <a:prstGeom prst="rect">
            <a:avLst/>
          </a:prstGeom>
          <a:solidFill>
            <a:srgbClr val="FFC00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Geothermal</a:t>
            </a:r>
          </a:p>
        </p:txBody>
      </p:sp>
      <p:sp>
        <p:nvSpPr>
          <p:cNvPr id="48" name="Line 35"/>
          <p:cNvSpPr>
            <a:spLocks noChangeShapeType="1"/>
          </p:cNvSpPr>
          <p:nvPr/>
        </p:nvSpPr>
        <p:spPr bwMode="auto">
          <a:xfrm flipV="1">
            <a:off x="5977373" y="6630988"/>
            <a:ext cx="862012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0625573" y="3795713"/>
            <a:ext cx="1050925" cy="461963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Buildings Sector</a:t>
            </a:r>
          </a:p>
        </p:txBody>
      </p: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10614460" y="4748213"/>
            <a:ext cx="1050925" cy="457200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Industrial Sector</a:t>
            </a: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0603348" y="5667376"/>
            <a:ext cx="1050925" cy="457200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Transport Sector</a:t>
            </a:r>
          </a:p>
        </p:txBody>
      </p:sp>
      <p:sp>
        <p:nvSpPr>
          <p:cNvPr id="52" name="Line 11"/>
          <p:cNvSpPr>
            <a:spLocks noChangeShapeType="1"/>
          </p:cNvSpPr>
          <p:nvPr/>
        </p:nvSpPr>
        <p:spPr bwMode="auto">
          <a:xfrm>
            <a:off x="9861985" y="2919413"/>
            <a:ext cx="757238" cy="1017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12"/>
          <p:cNvSpPr>
            <a:spLocks noChangeShapeType="1"/>
          </p:cNvSpPr>
          <p:nvPr/>
        </p:nvSpPr>
        <p:spPr bwMode="auto">
          <a:xfrm>
            <a:off x="9903260" y="3735388"/>
            <a:ext cx="715963" cy="1255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9876273" y="3714751"/>
            <a:ext cx="74295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4"/>
          <p:cNvSpPr>
            <a:spLocks noChangeShapeType="1"/>
          </p:cNvSpPr>
          <p:nvPr/>
        </p:nvSpPr>
        <p:spPr bwMode="auto">
          <a:xfrm>
            <a:off x="9881035" y="2949576"/>
            <a:ext cx="738188" cy="288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>
            <a:off x="9855635" y="4421188"/>
            <a:ext cx="722313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7"/>
          <p:cNvSpPr>
            <a:spLocks noChangeShapeType="1"/>
          </p:cNvSpPr>
          <p:nvPr/>
        </p:nvSpPr>
        <p:spPr bwMode="auto">
          <a:xfrm>
            <a:off x="9877860" y="5121276"/>
            <a:ext cx="712788" cy="741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 flipV="1">
            <a:off x="9896910" y="5849938"/>
            <a:ext cx="722313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V="1">
            <a:off x="9882623" y="5003801"/>
            <a:ext cx="736600" cy="77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20"/>
          <p:cNvSpPr>
            <a:spLocks noChangeShapeType="1"/>
          </p:cNvSpPr>
          <p:nvPr/>
        </p:nvSpPr>
        <p:spPr bwMode="auto">
          <a:xfrm flipV="1">
            <a:off x="9839760" y="4021138"/>
            <a:ext cx="779463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ine 22"/>
          <p:cNvSpPr>
            <a:spLocks noChangeShapeType="1"/>
          </p:cNvSpPr>
          <p:nvPr/>
        </p:nvSpPr>
        <p:spPr bwMode="auto">
          <a:xfrm flipV="1">
            <a:off x="9900085" y="5032376"/>
            <a:ext cx="677863" cy="157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23"/>
          <p:cNvSpPr>
            <a:spLocks noChangeShapeType="1"/>
          </p:cNvSpPr>
          <p:nvPr/>
        </p:nvSpPr>
        <p:spPr bwMode="auto">
          <a:xfrm flipV="1">
            <a:off x="9857223" y="4008438"/>
            <a:ext cx="782637" cy="1065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Line 25"/>
          <p:cNvSpPr>
            <a:spLocks noChangeShapeType="1"/>
          </p:cNvSpPr>
          <p:nvPr/>
        </p:nvSpPr>
        <p:spPr bwMode="auto">
          <a:xfrm flipV="1">
            <a:off x="9896910" y="4132263"/>
            <a:ext cx="708025" cy="245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>
            <a:off x="9861985" y="4410076"/>
            <a:ext cx="728663" cy="148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9874685" y="2960688"/>
            <a:ext cx="703263" cy="191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Text Box 40"/>
          <p:cNvSpPr txBox="1">
            <a:spLocks noChangeArrowheads="1"/>
          </p:cNvSpPr>
          <p:nvPr/>
        </p:nvSpPr>
        <p:spPr bwMode="auto">
          <a:xfrm>
            <a:off x="8812648" y="4178301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Coal Market</a:t>
            </a:r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7556935" y="3619501"/>
            <a:ext cx="357188" cy="1881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>
            <a:off x="5769410" y="3729038"/>
            <a:ext cx="585788" cy="1247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>
            <a:off x="9896910" y="5843588"/>
            <a:ext cx="708025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22"/>
          <p:cNvSpPr>
            <a:spLocks noChangeShapeType="1"/>
          </p:cNvSpPr>
          <p:nvPr/>
        </p:nvSpPr>
        <p:spPr bwMode="auto">
          <a:xfrm flipV="1">
            <a:off x="9900085" y="4962526"/>
            <a:ext cx="677863" cy="884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5"/>
          <p:cNvSpPr>
            <a:spLocks noChangeShapeType="1"/>
          </p:cNvSpPr>
          <p:nvPr/>
        </p:nvSpPr>
        <p:spPr bwMode="auto">
          <a:xfrm flipV="1">
            <a:off x="9882623" y="4062413"/>
            <a:ext cx="722312" cy="1785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45"/>
          <p:cNvSpPr>
            <a:spLocks noChangeShapeType="1"/>
          </p:cNvSpPr>
          <p:nvPr/>
        </p:nvSpPr>
        <p:spPr bwMode="auto">
          <a:xfrm flipV="1">
            <a:off x="5977373" y="5641976"/>
            <a:ext cx="1538287" cy="138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45"/>
          <p:cNvSpPr>
            <a:spLocks noChangeShapeType="1"/>
          </p:cNvSpPr>
          <p:nvPr/>
        </p:nvSpPr>
        <p:spPr bwMode="auto">
          <a:xfrm>
            <a:off x="7187048" y="3606801"/>
            <a:ext cx="22860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8290360" y="2017713"/>
            <a:ext cx="3733800" cy="5029200"/>
          </a:xfrm>
          <a:prstGeom prst="rect">
            <a:avLst/>
          </a:prstGeom>
          <a:noFill/>
          <a:ln w="76200">
            <a:solidFill>
              <a:srgbClr val="CB7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Text Box 17"/>
          <p:cNvSpPr txBox="1">
            <a:spLocks noChangeArrowheads="1"/>
          </p:cNvSpPr>
          <p:nvPr/>
        </p:nvSpPr>
        <p:spPr bwMode="auto">
          <a:xfrm>
            <a:off x="3413560" y="5640388"/>
            <a:ext cx="936625" cy="276225"/>
          </a:xfrm>
          <a:prstGeom prst="rect">
            <a:avLst/>
          </a:prstGeom>
          <a:solidFill>
            <a:srgbClr val="FFC000">
              <a:alpha val="49803"/>
            </a:srgbClr>
          </a:solidFill>
          <a:ln w="9525">
            <a:noFill/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Uranium</a:t>
            </a:r>
          </a:p>
        </p:txBody>
      </p:sp>
      <p:cxnSp>
        <p:nvCxnSpPr>
          <p:cNvPr id="76" name="Straight Arrow Connector 75"/>
          <p:cNvCxnSpPr>
            <a:stCxn id="75" idx="3"/>
            <a:endCxn id="27" idx="1"/>
          </p:cNvCxnSpPr>
          <p:nvPr/>
        </p:nvCxnSpPr>
        <p:spPr>
          <a:xfrm>
            <a:off x="4350185" y="5778501"/>
            <a:ext cx="350838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2923210" y="2131441"/>
            <a:ext cx="2209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u="sng" dirty="0"/>
              <a:t>Resource Production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465420" y="2131441"/>
            <a:ext cx="2667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u="sng" dirty="0"/>
              <a:t>Energy Transformation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10652560" y="2131441"/>
            <a:ext cx="1295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u="sng" dirty="0"/>
              <a:t>End-Use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8025885" y="2131441"/>
            <a:ext cx="2667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u="sng" dirty="0"/>
              <a:t>Final Energy Carriers</a:t>
            </a:r>
          </a:p>
        </p:txBody>
      </p:sp>
    </p:spTree>
    <p:extLst>
      <p:ext uri="{BB962C8B-B14F-4D97-AF65-F5344CB8AC3E}">
        <p14:creationId xmlns:p14="http://schemas.microsoft.com/office/powerpoint/2010/main" val="2399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Systems (Energy Detail)</a:t>
            </a:r>
          </a:p>
        </p:txBody>
      </p:sp>
      <p:sp>
        <p:nvSpPr>
          <p:cNvPr id="81" name="Text Box 30"/>
          <p:cNvSpPr txBox="1">
            <a:spLocks noChangeArrowheads="1"/>
          </p:cNvSpPr>
          <p:nvPr/>
        </p:nvSpPr>
        <p:spPr bwMode="auto">
          <a:xfrm>
            <a:off x="7607300" y="4467225"/>
            <a:ext cx="1189037" cy="4572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Industrial Technologies</a:t>
            </a:r>
          </a:p>
        </p:txBody>
      </p:sp>
      <p:sp>
        <p:nvSpPr>
          <p:cNvPr id="82" name="Text Box 31"/>
          <p:cNvSpPr txBox="1">
            <a:spLocks noChangeArrowheads="1"/>
          </p:cNvSpPr>
          <p:nvPr/>
        </p:nvSpPr>
        <p:spPr bwMode="auto">
          <a:xfrm>
            <a:off x="7596187" y="5386388"/>
            <a:ext cx="1189038" cy="457200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Transport Technologies</a:t>
            </a:r>
          </a:p>
        </p:txBody>
      </p:sp>
      <p:sp>
        <p:nvSpPr>
          <p:cNvPr id="83" name="Text Box 40"/>
          <p:cNvSpPr txBox="1">
            <a:spLocks noChangeArrowheads="1"/>
          </p:cNvSpPr>
          <p:nvPr/>
        </p:nvSpPr>
        <p:spPr bwMode="auto">
          <a:xfrm>
            <a:off x="7618412" y="3514725"/>
            <a:ext cx="1189038" cy="461963"/>
          </a:xfrm>
          <a:prstGeom prst="rect">
            <a:avLst/>
          </a:prstGeom>
          <a:solidFill>
            <a:srgbClr val="FFCC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Buildings Technologies</a:t>
            </a:r>
          </a:p>
        </p:txBody>
      </p:sp>
      <p:sp>
        <p:nvSpPr>
          <p:cNvPr id="84" name="Text Box 38"/>
          <p:cNvSpPr txBox="1">
            <a:spLocks noChangeArrowheads="1"/>
          </p:cNvSpPr>
          <p:nvPr/>
        </p:nvSpPr>
        <p:spPr bwMode="auto">
          <a:xfrm>
            <a:off x="3527425" y="2460625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Liquids Market</a:t>
            </a:r>
          </a:p>
        </p:txBody>
      </p:sp>
      <p:sp>
        <p:nvSpPr>
          <p:cNvPr id="85" name="Text Box 39"/>
          <p:cNvSpPr txBox="1">
            <a:spLocks noChangeArrowheads="1"/>
          </p:cNvSpPr>
          <p:nvPr/>
        </p:nvSpPr>
        <p:spPr bwMode="auto">
          <a:xfrm>
            <a:off x="3524250" y="3198813"/>
            <a:ext cx="1050925" cy="461962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Bioenergy Market</a:t>
            </a:r>
          </a:p>
        </p:txBody>
      </p:sp>
      <p:sp>
        <p:nvSpPr>
          <p:cNvPr id="86" name="Text Box 40"/>
          <p:cNvSpPr txBox="1">
            <a:spLocks noChangeArrowheads="1"/>
          </p:cNvSpPr>
          <p:nvPr/>
        </p:nvSpPr>
        <p:spPr bwMode="auto">
          <a:xfrm>
            <a:off x="3527425" y="4592638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Natural Gas Market</a:t>
            </a:r>
          </a:p>
        </p:txBody>
      </p:sp>
      <p:sp>
        <p:nvSpPr>
          <p:cNvPr id="87" name="Text Box 41"/>
          <p:cNvSpPr txBox="1">
            <a:spLocks noChangeArrowheads="1"/>
          </p:cNvSpPr>
          <p:nvPr/>
        </p:nvSpPr>
        <p:spPr bwMode="auto">
          <a:xfrm>
            <a:off x="3529012" y="5364163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Hydrogen Market</a:t>
            </a: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3516312" y="6078538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Electricity Market</a:t>
            </a:r>
          </a:p>
        </p:txBody>
      </p:sp>
      <p:sp>
        <p:nvSpPr>
          <p:cNvPr id="89" name="Text Box 7"/>
          <p:cNvSpPr txBox="1">
            <a:spLocks noChangeArrowheads="1"/>
          </p:cNvSpPr>
          <p:nvPr/>
        </p:nvSpPr>
        <p:spPr bwMode="auto">
          <a:xfrm>
            <a:off x="5313362" y="3514725"/>
            <a:ext cx="1050925" cy="461963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Buildings Sector</a:t>
            </a:r>
          </a:p>
        </p:txBody>
      </p:sp>
      <p:sp>
        <p:nvSpPr>
          <p:cNvPr id="90" name="Text Box 8"/>
          <p:cNvSpPr txBox="1">
            <a:spLocks noChangeArrowheads="1"/>
          </p:cNvSpPr>
          <p:nvPr/>
        </p:nvSpPr>
        <p:spPr bwMode="auto">
          <a:xfrm>
            <a:off x="5302250" y="4467225"/>
            <a:ext cx="1050925" cy="457200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Industrial Sector</a:t>
            </a:r>
          </a:p>
        </p:txBody>
      </p:sp>
      <p:sp>
        <p:nvSpPr>
          <p:cNvPr id="91" name="Text Box 9"/>
          <p:cNvSpPr txBox="1">
            <a:spLocks noChangeArrowheads="1"/>
          </p:cNvSpPr>
          <p:nvPr/>
        </p:nvSpPr>
        <p:spPr bwMode="auto">
          <a:xfrm>
            <a:off x="5291137" y="5386388"/>
            <a:ext cx="1050925" cy="457200"/>
          </a:xfrm>
          <a:prstGeom prst="rect">
            <a:avLst/>
          </a:prstGeom>
          <a:solidFill>
            <a:srgbClr val="8FBFD7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Transport Sector</a:t>
            </a:r>
          </a:p>
        </p:txBody>
      </p:sp>
      <p:sp>
        <p:nvSpPr>
          <p:cNvPr id="92" name="Line 11"/>
          <p:cNvSpPr>
            <a:spLocks noChangeShapeType="1"/>
          </p:cNvSpPr>
          <p:nvPr/>
        </p:nvSpPr>
        <p:spPr bwMode="auto">
          <a:xfrm>
            <a:off x="4549775" y="2640013"/>
            <a:ext cx="757237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12"/>
          <p:cNvSpPr>
            <a:spLocks noChangeShapeType="1"/>
          </p:cNvSpPr>
          <p:nvPr/>
        </p:nvSpPr>
        <p:spPr bwMode="auto">
          <a:xfrm>
            <a:off x="4591050" y="3454400"/>
            <a:ext cx="715962" cy="1255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Line 13"/>
          <p:cNvSpPr>
            <a:spLocks noChangeShapeType="1"/>
          </p:cNvSpPr>
          <p:nvPr/>
        </p:nvSpPr>
        <p:spPr bwMode="auto">
          <a:xfrm>
            <a:off x="4564062" y="3433763"/>
            <a:ext cx="74295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Line 14"/>
          <p:cNvSpPr>
            <a:spLocks noChangeShapeType="1"/>
          </p:cNvSpPr>
          <p:nvPr/>
        </p:nvSpPr>
        <p:spPr bwMode="auto">
          <a:xfrm>
            <a:off x="4568825" y="2668588"/>
            <a:ext cx="738187" cy="288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Line 15"/>
          <p:cNvSpPr>
            <a:spLocks noChangeShapeType="1"/>
          </p:cNvSpPr>
          <p:nvPr/>
        </p:nvSpPr>
        <p:spPr bwMode="auto">
          <a:xfrm>
            <a:off x="4589462" y="3432175"/>
            <a:ext cx="703263" cy="2178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>
            <a:off x="4543425" y="4140200"/>
            <a:ext cx="722312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17"/>
          <p:cNvSpPr>
            <a:spLocks noChangeShapeType="1"/>
          </p:cNvSpPr>
          <p:nvPr/>
        </p:nvSpPr>
        <p:spPr bwMode="auto">
          <a:xfrm>
            <a:off x="4565650" y="4841875"/>
            <a:ext cx="712787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18"/>
          <p:cNvSpPr>
            <a:spLocks noChangeShapeType="1"/>
          </p:cNvSpPr>
          <p:nvPr/>
        </p:nvSpPr>
        <p:spPr bwMode="auto">
          <a:xfrm flipV="1">
            <a:off x="4584700" y="5568950"/>
            <a:ext cx="722312" cy="74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Line 19"/>
          <p:cNvSpPr>
            <a:spLocks noChangeShapeType="1"/>
          </p:cNvSpPr>
          <p:nvPr/>
        </p:nvSpPr>
        <p:spPr bwMode="auto">
          <a:xfrm flipV="1">
            <a:off x="4570412" y="4722813"/>
            <a:ext cx="736600" cy="79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Line 20"/>
          <p:cNvSpPr>
            <a:spLocks noChangeShapeType="1"/>
          </p:cNvSpPr>
          <p:nvPr/>
        </p:nvSpPr>
        <p:spPr bwMode="auto">
          <a:xfrm flipV="1">
            <a:off x="4529137" y="3740150"/>
            <a:ext cx="777875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Line 22"/>
          <p:cNvSpPr>
            <a:spLocks noChangeShapeType="1"/>
          </p:cNvSpPr>
          <p:nvPr/>
        </p:nvSpPr>
        <p:spPr bwMode="auto">
          <a:xfrm flipV="1">
            <a:off x="4587875" y="4751388"/>
            <a:ext cx="677862" cy="157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23"/>
          <p:cNvSpPr>
            <a:spLocks noChangeShapeType="1"/>
          </p:cNvSpPr>
          <p:nvPr/>
        </p:nvSpPr>
        <p:spPr bwMode="auto">
          <a:xfrm flipV="1">
            <a:off x="4545012" y="3727450"/>
            <a:ext cx="782638" cy="1065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Line 25"/>
          <p:cNvSpPr>
            <a:spLocks noChangeShapeType="1"/>
          </p:cNvSpPr>
          <p:nvPr/>
        </p:nvSpPr>
        <p:spPr bwMode="auto">
          <a:xfrm flipV="1">
            <a:off x="4584700" y="3851275"/>
            <a:ext cx="708025" cy="2451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28"/>
          <p:cNvSpPr>
            <a:spLocks noChangeShapeType="1"/>
          </p:cNvSpPr>
          <p:nvPr/>
        </p:nvSpPr>
        <p:spPr bwMode="auto">
          <a:xfrm>
            <a:off x="4549775" y="4129088"/>
            <a:ext cx="728662" cy="1481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Line 29"/>
          <p:cNvSpPr>
            <a:spLocks noChangeShapeType="1"/>
          </p:cNvSpPr>
          <p:nvPr/>
        </p:nvSpPr>
        <p:spPr bwMode="auto">
          <a:xfrm>
            <a:off x="4562475" y="2679700"/>
            <a:ext cx="703262" cy="191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Text Box 40"/>
          <p:cNvSpPr txBox="1">
            <a:spLocks noChangeArrowheads="1"/>
          </p:cNvSpPr>
          <p:nvPr/>
        </p:nvSpPr>
        <p:spPr bwMode="auto">
          <a:xfrm>
            <a:off x="3500437" y="3897313"/>
            <a:ext cx="1050925" cy="457200"/>
          </a:xfrm>
          <a:prstGeom prst="rect">
            <a:avLst/>
          </a:prstGeom>
          <a:solidFill>
            <a:srgbClr val="DEBF70">
              <a:alpha val="4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/>
              <a:t>Coal Market</a:t>
            </a:r>
          </a:p>
        </p:txBody>
      </p:sp>
      <p:sp>
        <p:nvSpPr>
          <p:cNvPr id="108" name="Line 18"/>
          <p:cNvSpPr>
            <a:spLocks noChangeShapeType="1"/>
          </p:cNvSpPr>
          <p:nvPr/>
        </p:nvSpPr>
        <p:spPr bwMode="auto">
          <a:xfrm>
            <a:off x="4584700" y="5562600"/>
            <a:ext cx="708025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22"/>
          <p:cNvSpPr>
            <a:spLocks noChangeShapeType="1"/>
          </p:cNvSpPr>
          <p:nvPr/>
        </p:nvSpPr>
        <p:spPr bwMode="auto">
          <a:xfrm flipV="1">
            <a:off x="4587875" y="4681538"/>
            <a:ext cx="677862" cy="884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25"/>
          <p:cNvSpPr>
            <a:spLocks noChangeShapeType="1"/>
          </p:cNvSpPr>
          <p:nvPr/>
        </p:nvSpPr>
        <p:spPr bwMode="auto">
          <a:xfrm flipV="1">
            <a:off x="4570412" y="3781425"/>
            <a:ext cx="722313" cy="1787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arrow" w="sm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391400" y="5181600"/>
            <a:ext cx="1524000" cy="838200"/>
          </a:xfrm>
          <a:prstGeom prst="rect">
            <a:avLst/>
          </a:prstGeom>
          <a:noFill/>
          <a:ln w="76200">
            <a:solidFill>
              <a:srgbClr val="CB7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2" name="Straight Arrow Connector 111"/>
          <p:cNvCxnSpPr>
            <a:stCxn id="83" idx="1"/>
            <a:endCxn id="89" idx="3"/>
          </p:cNvCxnSpPr>
          <p:nvPr/>
        </p:nvCxnSpPr>
        <p:spPr>
          <a:xfrm rot="10800000">
            <a:off x="6364287" y="3746500"/>
            <a:ext cx="12541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81" idx="1"/>
            <a:endCxn id="90" idx="3"/>
          </p:cNvCxnSpPr>
          <p:nvPr/>
        </p:nvCxnSpPr>
        <p:spPr>
          <a:xfrm rot="10800000">
            <a:off x="6353175" y="4695825"/>
            <a:ext cx="1254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2" idx="1"/>
            <a:endCxn id="91" idx="3"/>
          </p:cNvCxnSpPr>
          <p:nvPr/>
        </p:nvCxnSpPr>
        <p:spPr>
          <a:xfrm rot="10800000">
            <a:off x="6342062" y="5614988"/>
            <a:ext cx="1254125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307512" y="4092575"/>
            <a:ext cx="2438400" cy="11695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/>
              <a:t>GCAM has service- and technology-level representations for the transportation &amp; building sectors in all regions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7450931" y="3327400"/>
            <a:ext cx="1524000" cy="838200"/>
          </a:xfrm>
          <a:prstGeom prst="rect">
            <a:avLst/>
          </a:prstGeom>
          <a:noFill/>
          <a:ln w="76200">
            <a:solidFill>
              <a:srgbClr val="CB7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GCAM – Systems (Energy Detail)</a:t>
            </a:r>
          </a:p>
        </p:txBody>
      </p:sp>
      <p:pic>
        <p:nvPicPr>
          <p:cNvPr id="82" name="Picture 81" descr="trnfigUCD.jpe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86" y="3551511"/>
            <a:ext cx="9823469" cy="4230006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sz="quarter" idx="20"/>
          </p:nvPr>
        </p:nvSpPr>
        <p:spPr>
          <a:xfrm>
            <a:off x="1371600" y="2057400"/>
            <a:ext cx="12801600" cy="2006176"/>
          </a:xfrm>
        </p:spPr>
        <p:txBody>
          <a:bodyPr/>
          <a:lstStyle/>
          <a:p>
            <a:r>
              <a:rPr lang="en-US" dirty="0"/>
              <a:t>Both passenger (passenger-km) and freight (</a:t>
            </a:r>
            <a:r>
              <a:rPr lang="en-US" dirty="0" err="1"/>
              <a:t>tonne</a:t>
            </a:r>
            <a:r>
              <a:rPr lang="en-US" dirty="0"/>
              <a:t>-km) services are represented in each region with multiple sectors and technologies for each</a:t>
            </a:r>
          </a:p>
          <a:p>
            <a:r>
              <a:rPr lang="en-US" dirty="0"/>
              <a:t>The choice among modes of transportation is a function of the cost of travel, the time it takes, and income.</a:t>
            </a:r>
          </a:p>
        </p:txBody>
      </p:sp>
    </p:spTree>
    <p:extLst>
      <p:ext uri="{BB962C8B-B14F-4D97-AF65-F5344CB8AC3E}">
        <p14:creationId xmlns:p14="http://schemas.microsoft.com/office/powerpoint/2010/main" val="180306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.potx" id="{41984B9E-C2AA-4916-A1C3-544F5372F179}" vid="{EB976DB7-668F-4FEB-9714-EA8A7BD722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0</TotalTime>
  <Words>1120</Words>
  <Application>Microsoft Office PowerPoint</Application>
  <PresentationFormat>Custom</PresentationFormat>
  <Paragraphs>230</Paragraphs>
  <Slides>17</Slides>
  <Notes>16</Notes>
  <HiddenSlides>6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PNNL_Option_4</vt:lpstr>
      <vt:lpstr>Equation</vt:lpstr>
      <vt:lpstr>GCAM Training 1 Overview</vt:lpstr>
      <vt:lpstr>Contents</vt:lpstr>
      <vt:lpstr>Introduction – Integrated Assessment Models (IAMs)</vt:lpstr>
      <vt:lpstr>Overview of GCAM</vt:lpstr>
      <vt:lpstr>GCAM</vt:lpstr>
      <vt:lpstr>GCAM - Systems</vt:lpstr>
      <vt:lpstr>GCAM – Systems (Energy Detail)</vt:lpstr>
      <vt:lpstr>GCAM – Systems (Energy Detail)</vt:lpstr>
      <vt:lpstr>GCAM – Systems (Energy Detail)</vt:lpstr>
      <vt:lpstr>GCAM – Systems (Energy Detail)</vt:lpstr>
      <vt:lpstr>GCAM – Data Flow</vt:lpstr>
      <vt:lpstr>GCAM – Modeling Framework</vt:lpstr>
      <vt:lpstr>Logit Choice Mechanism for Decision Making</vt:lpstr>
      <vt:lpstr>Example Projects </vt:lpstr>
      <vt:lpstr>Projects and Collaborations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2019-06-26T04:47:39Z</dcterms:created>
  <dcterms:modified xsi:type="dcterms:W3CDTF">2021-08-10T14:03:11Z</dcterms:modified>
</cp:coreProperties>
</file>